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tags/tag1.xml" ContentType="application/vnd.openxmlformats-officedocument.presentationml.tags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75" r:id="rId1"/>
  </p:sldMasterIdLst>
  <p:notesMasterIdLst>
    <p:notesMasterId r:id="rId63"/>
  </p:notesMasterIdLst>
  <p:handoutMasterIdLst>
    <p:handoutMasterId r:id="rId64"/>
  </p:handoutMasterIdLst>
  <p:sldIdLst>
    <p:sldId id="469" r:id="rId2"/>
    <p:sldId id="419" r:id="rId3"/>
    <p:sldId id="553" r:id="rId4"/>
    <p:sldId id="554" r:id="rId5"/>
    <p:sldId id="555" r:id="rId6"/>
    <p:sldId id="556" r:id="rId7"/>
    <p:sldId id="557" r:id="rId8"/>
    <p:sldId id="558" r:id="rId9"/>
    <p:sldId id="559" r:id="rId10"/>
    <p:sldId id="560" r:id="rId11"/>
    <p:sldId id="561" r:id="rId12"/>
    <p:sldId id="562" r:id="rId13"/>
    <p:sldId id="615" r:id="rId14"/>
    <p:sldId id="564" r:id="rId15"/>
    <p:sldId id="565" r:id="rId16"/>
    <p:sldId id="566" r:id="rId17"/>
    <p:sldId id="567" r:id="rId18"/>
    <p:sldId id="475" r:id="rId19"/>
    <p:sldId id="569" r:id="rId20"/>
    <p:sldId id="570" r:id="rId21"/>
    <p:sldId id="571" r:id="rId22"/>
    <p:sldId id="572" r:id="rId23"/>
    <p:sldId id="573" r:id="rId24"/>
    <p:sldId id="575" r:id="rId25"/>
    <p:sldId id="576" r:id="rId26"/>
    <p:sldId id="577" r:id="rId27"/>
    <p:sldId id="578" r:id="rId28"/>
    <p:sldId id="579" r:id="rId29"/>
    <p:sldId id="611" r:id="rId30"/>
    <p:sldId id="614" r:id="rId31"/>
    <p:sldId id="612" r:id="rId32"/>
    <p:sldId id="580" r:id="rId33"/>
    <p:sldId id="581" r:id="rId34"/>
    <p:sldId id="610" r:id="rId35"/>
    <p:sldId id="609" r:id="rId36"/>
    <p:sldId id="582" r:id="rId37"/>
    <p:sldId id="583" r:id="rId38"/>
    <p:sldId id="585" r:id="rId39"/>
    <p:sldId id="613" r:id="rId40"/>
    <p:sldId id="586" r:id="rId41"/>
    <p:sldId id="587" r:id="rId42"/>
    <p:sldId id="588" r:id="rId43"/>
    <p:sldId id="589" r:id="rId44"/>
    <p:sldId id="590" r:id="rId45"/>
    <p:sldId id="591" r:id="rId46"/>
    <p:sldId id="592" r:id="rId47"/>
    <p:sldId id="593" r:id="rId48"/>
    <p:sldId id="594" r:id="rId49"/>
    <p:sldId id="595" r:id="rId50"/>
    <p:sldId id="596" r:id="rId51"/>
    <p:sldId id="597" r:id="rId52"/>
    <p:sldId id="598" r:id="rId53"/>
    <p:sldId id="599" r:id="rId54"/>
    <p:sldId id="600" r:id="rId55"/>
    <p:sldId id="601" r:id="rId56"/>
    <p:sldId id="602" r:id="rId57"/>
    <p:sldId id="603" r:id="rId58"/>
    <p:sldId id="604" r:id="rId59"/>
    <p:sldId id="605" r:id="rId60"/>
    <p:sldId id="606" r:id="rId61"/>
    <p:sldId id="608" r:id="rId62"/>
  </p:sldIdLst>
  <p:sldSz cx="9144000" cy="6858000" type="overhead"/>
  <p:notesSz cx="7023100" cy="92837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4">
          <p15:clr>
            <a:srgbClr val="A4A3A4"/>
          </p15:clr>
        </p15:guide>
        <p15:guide id="2" pos="2212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127"/>
    <p:restoredTop sz="92137"/>
  </p:normalViewPr>
  <p:slideViewPr>
    <p:cSldViewPr>
      <p:cViewPr varScale="1">
        <p:scale>
          <a:sx n="161" d="100"/>
          <a:sy n="161" d="100"/>
        </p:scale>
        <p:origin x="688" y="2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5610"/>
    </p:cViewPr>
  </p:sorterViewPr>
  <p:notesViewPr>
    <p:cSldViewPr>
      <p:cViewPr varScale="1">
        <p:scale>
          <a:sx n="70" d="100"/>
          <a:sy n="70" d="100"/>
        </p:scale>
        <p:origin x="-2064" y="-114"/>
      </p:cViewPr>
      <p:guideLst>
        <p:guide orient="horz" pos="2924"/>
        <p:guide pos="2212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>
            <a:extLst>
              <a:ext uri="{FF2B5EF4-FFF2-40B4-BE49-F238E27FC236}">
                <a16:creationId xmlns:a16="http://schemas.microsoft.com/office/drawing/2014/main" id="{BC22DB57-3274-C24E-AA4A-7110BD10621C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43238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 defTabSz="931863" eaLnBrk="0" hangingPunct="0">
              <a:defRPr sz="1200" b="0">
                <a:latin typeface="Times New Roman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CS4495/7495 2004</a:t>
            </a:r>
          </a:p>
        </p:txBody>
      </p:sp>
      <p:sp>
        <p:nvSpPr>
          <p:cNvPr id="14339" name="Rectangle 3">
            <a:extLst>
              <a:ext uri="{FF2B5EF4-FFF2-40B4-BE49-F238E27FC236}">
                <a16:creationId xmlns:a16="http://schemas.microsoft.com/office/drawing/2014/main" id="{968C1C13-1855-8842-8C36-9936148DB45D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79863" y="0"/>
            <a:ext cx="3043237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 algn="r" defTabSz="931863" eaLnBrk="0" hangingPunct="0">
              <a:defRPr sz="1200" b="0">
                <a:latin typeface="Times New Roman" panose="02020603050405020304" pitchFamily="18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E05A587E-C4E2-8B4F-8409-A905F354272D}" type="datetime1">
              <a:rPr lang="en-US" altLang="en-US"/>
              <a:pPr>
                <a:defRPr/>
              </a:pPr>
              <a:t>2/26/23</a:t>
            </a:fld>
            <a:endParaRPr lang="en-US" altLang="en-US"/>
          </a:p>
        </p:txBody>
      </p:sp>
      <p:sp>
        <p:nvSpPr>
          <p:cNvPr id="14340" name="Rectangle 4">
            <a:extLst>
              <a:ext uri="{FF2B5EF4-FFF2-40B4-BE49-F238E27FC236}">
                <a16:creationId xmlns:a16="http://schemas.microsoft.com/office/drawing/2014/main" id="{D91C5D1F-D329-D444-89BE-9FB118DDDC77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20150"/>
            <a:ext cx="3043238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 defTabSz="931863" eaLnBrk="0" hangingPunct="0">
              <a:defRPr sz="1200" b="0">
                <a:latin typeface="Times New Roman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Local Invariant Features</a:t>
            </a:r>
          </a:p>
        </p:txBody>
      </p:sp>
      <p:sp>
        <p:nvSpPr>
          <p:cNvPr id="14341" name="Rectangle 5">
            <a:extLst>
              <a:ext uri="{FF2B5EF4-FFF2-40B4-BE49-F238E27FC236}">
                <a16:creationId xmlns:a16="http://schemas.microsoft.com/office/drawing/2014/main" id="{ED8C1E3A-7479-D14D-9A60-669B5B4B4EA6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79863" y="8820150"/>
            <a:ext cx="3043237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 algn="r" defTabSz="931863" eaLnBrk="0" hangingPunct="0">
              <a:defRPr sz="1200" b="0">
                <a:latin typeface="Times New Roman" panose="02020603050405020304" pitchFamily="18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FB968668-A96A-CE4E-97EC-E654186453A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Rectangle 8">
            <a:extLst>
              <a:ext uri="{FF2B5EF4-FFF2-40B4-BE49-F238E27FC236}">
                <a16:creationId xmlns:a16="http://schemas.microsoft.com/office/drawing/2014/main" id="{452BC6A7-9C1B-DE4E-BC3B-E152D6CE891F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43238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 defTabSz="931863" eaLnBrk="0" hangingPunct="0">
              <a:defRPr sz="1200" b="0">
                <a:latin typeface="Times New Roman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CS4495/7495 2004</a:t>
            </a:r>
          </a:p>
        </p:txBody>
      </p:sp>
      <p:sp>
        <p:nvSpPr>
          <p:cNvPr id="2051" name="Rectangle 9">
            <a:extLst>
              <a:ext uri="{FF2B5EF4-FFF2-40B4-BE49-F238E27FC236}">
                <a16:creationId xmlns:a16="http://schemas.microsoft.com/office/drawing/2014/main" id="{EAB4A751-3AC2-3B46-A8E7-12800FE16146}"/>
              </a:ext>
            </a:extLst>
          </p:cNvPr>
          <p:cNvSpPr>
            <a:spLocks noGrp="1" noRot="1" noChangeAspect="1" noChangeArrowheads="1"/>
          </p:cNvSpPr>
          <p:nvPr>
            <p:ph type="sldImg" idx="2"/>
          </p:nvPr>
        </p:nvSpPr>
        <p:spPr bwMode="auto">
          <a:xfrm>
            <a:off x="1192213" y="696913"/>
            <a:ext cx="4641850" cy="34813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58" name="Rectangle 10">
            <a:extLst>
              <a:ext uri="{FF2B5EF4-FFF2-40B4-BE49-F238E27FC236}">
                <a16:creationId xmlns:a16="http://schemas.microsoft.com/office/drawing/2014/main" id="{78DFB765-1006-5C4F-B461-3451413B7CDF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36625" y="4410075"/>
            <a:ext cx="5149850" cy="417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059" name="Rectangle 11">
            <a:extLst>
              <a:ext uri="{FF2B5EF4-FFF2-40B4-BE49-F238E27FC236}">
                <a16:creationId xmlns:a16="http://schemas.microsoft.com/office/drawing/2014/main" id="{CEB2C2E9-CE75-E840-94C2-FC80820AD374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979863" y="0"/>
            <a:ext cx="3043237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 algn="r" defTabSz="931863" eaLnBrk="0" hangingPunct="0">
              <a:defRPr sz="1200" b="0">
                <a:latin typeface="Times New Roman" panose="02020603050405020304" pitchFamily="18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BEC43875-F6AB-874E-902B-10281028B9BB}" type="datetime1">
              <a:rPr lang="en-US" altLang="en-US"/>
              <a:pPr>
                <a:defRPr/>
              </a:pPr>
              <a:t>2/26/23</a:t>
            </a:fld>
            <a:endParaRPr lang="en-US" altLang="en-US"/>
          </a:p>
        </p:txBody>
      </p:sp>
      <p:sp>
        <p:nvSpPr>
          <p:cNvPr id="2060" name="Rectangle 12">
            <a:extLst>
              <a:ext uri="{FF2B5EF4-FFF2-40B4-BE49-F238E27FC236}">
                <a16:creationId xmlns:a16="http://schemas.microsoft.com/office/drawing/2014/main" id="{39BA078E-1C18-D44F-8C16-3F79522687C2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20150"/>
            <a:ext cx="3043238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 defTabSz="931863" eaLnBrk="0" hangingPunct="0">
              <a:defRPr sz="1200" b="0">
                <a:latin typeface="Times New Roman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Local Invariant Features</a:t>
            </a:r>
          </a:p>
        </p:txBody>
      </p:sp>
      <p:sp>
        <p:nvSpPr>
          <p:cNvPr id="2061" name="Rectangle 13">
            <a:extLst>
              <a:ext uri="{FF2B5EF4-FFF2-40B4-BE49-F238E27FC236}">
                <a16:creationId xmlns:a16="http://schemas.microsoft.com/office/drawing/2014/main" id="{880F9153-B5F5-D94B-A89D-1FDC7C7287F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9863" y="8820150"/>
            <a:ext cx="3043237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 algn="r" defTabSz="931863" eaLnBrk="0" hangingPunct="0">
              <a:defRPr sz="1200" b="0">
                <a:latin typeface="Times New Roman" panose="02020603050405020304" pitchFamily="18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D1A7D0CD-2D9D-DD43-A7A1-BDA955F9B58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itchFamily="34" charset="0"/>
        <a:ea typeface="MS PGothic" panose="020B0600070205080204" pitchFamily="34" charset="-128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itchFamily="34" charset="0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itchFamily="34" charset="0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itchFamily="34" charset="0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Slide Image Placeholder 1">
            <a:extLst>
              <a:ext uri="{FF2B5EF4-FFF2-40B4-BE49-F238E27FC236}">
                <a16:creationId xmlns:a16="http://schemas.microsoft.com/office/drawing/2014/main" id="{7810ADD1-D6CE-FB41-9B9C-C63540DFD72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8563" y="703263"/>
            <a:ext cx="4625975" cy="3468687"/>
          </a:xfrm>
          <a:ln/>
        </p:spPr>
      </p:sp>
      <p:sp>
        <p:nvSpPr>
          <p:cNvPr id="5122" name="Notes Placeholder 2">
            <a:extLst>
              <a:ext uri="{FF2B5EF4-FFF2-40B4-BE49-F238E27FC236}">
                <a16:creationId xmlns:a16="http://schemas.microsoft.com/office/drawing/2014/main" id="{665E80A8-9355-8B42-8F6D-B4ED548C8B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5123" name="Slide Number Placeholder 3">
            <a:extLst>
              <a:ext uri="{FF2B5EF4-FFF2-40B4-BE49-F238E27FC236}">
                <a16:creationId xmlns:a16="http://schemas.microsoft.com/office/drawing/2014/main" id="{1D981B0C-E7A2-5841-B39D-8813176F0C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978275" y="8818563"/>
            <a:ext cx="3043238" cy="4635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18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18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18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18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2BA2954D-D20D-7142-8524-676ED1A2241B}" type="slidenum">
              <a:rPr kumimoji="0" lang="en-US" altLang="en-US" smtClean="0">
                <a:latin typeface="Times New Roman" panose="02020603050405020304" pitchFamily="18" charset="0"/>
              </a:rPr>
              <a:pPr>
                <a:spcBef>
                  <a:spcPct val="0"/>
                </a:spcBef>
              </a:pPr>
              <a:t>1</a:t>
            </a:fld>
            <a:endParaRPr kumimoji="0"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Slide Image Placeholder 1">
            <a:extLst>
              <a:ext uri="{FF2B5EF4-FFF2-40B4-BE49-F238E27FC236}">
                <a16:creationId xmlns:a16="http://schemas.microsoft.com/office/drawing/2014/main" id="{F291EF8A-5B61-EC4D-860B-EDF9CB24056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2" name="Notes Placeholder 2">
            <a:extLst>
              <a:ext uri="{FF2B5EF4-FFF2-40B4-BE49-F238E27FC236}">
                <a16:creationId xmlns:a16="http://schemas.microsoft.com/office/drawing/2014/main" id="{080B86E6-92BD-9B4C-AB9A-527F333D669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30723" name="Slide Number Placeholder 3">
            <a:extLst>
              <a:ext uri="{FF2B5EF4-FFF2-40B4-BE49-F238E27FC236}">
                <a16:creationId xmlns:a16="http://schemas.microsoft.com/office/drawing/2014/main" id="{C63F3CC2-327F-4744-B118-47545F6098E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1863"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1863"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1863"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1863"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504E31F8-3BD1-FD49-A042-7BCDBC7513EE}" type="slidenum">
              <a:rPr lang="en-US" altLang="en-US" b="0" smtClean="0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18</a:t>
            </a:fld>
            <a:endParaRPr lang="en-US" altLang="en-US" b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7">
            <a:extLst>
              <a:ext uri="{FF2B5EF4-FFF2-40B4-BE49-F238E27FC236}">
                <a16:creationId xmlns:a16="http://schemas.microsoft.com/office/drawing/2014/main" id="{C22CB77B-795A-1A4E-8D87-6A51BAAB72E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18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18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18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18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fld id="{18AFEDD4-6025-814D-9F7B-A52EB68EBF98}" type="slidenum">
              <a:rPr kumimoji="0" lang="en-US" altLang="en-US" smtClean="0"/>
              <a:pPr eaLnBrk="1" hangingPunct="1">
                <a:spcBef>
                  <a:spcPct val="0"/>
                </a:spcBef>
              </a:pPr>
              <a:t>19</a:t>
            </a:fld>
            <a:endParaRPr kumimoji="0" lang="en-US" altLang="en-US"/>
          </a:p>
        </p:txBody>
      </p:sp>
      <p:sp>
        <p:nvSpPr>
          <p:cNvPr id="32770" name="Rectangle 2">
            <a:extLst>
              <a:ext uri="{FF2B5EF4-FFF2-40B4-BE49-F238E27FC236}">
                <a16:creationId xmlns:a16="http://schemas.microsoft.com/office/drawing/2014/main" id="{6027D83E-7FA3-EF4D-B296-2CAD9FA1672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1" name="Rectangle 3">
            <a:extLst>
              <a:ext uri="{FF2B5EF4-FFF2-40B4-BE49-F238E27FC236}">
                <a16:creationId xmlns:a16="http://schemas.microsoft.com/office/drawing/2014/main" id="{CE257681-B8B4-4D4C-924A-BBFCDD19873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7">
            <a:extLst>
              <a:ext uri="{FF2B5EF4-FFF2-40B4-BE49-F238E27FC236}">
                <a16:creationId xmlns:a16="http://schemas.microsoft.com/office/drawing/2014/main" id="{79C6BA3E-8E8B-F846-9000-C019336C16D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18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18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18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18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fld id="{B574EB1A-3E04-844B-A9E1-D53938448AFA}" type="slidenum">
              <a:rPr kumimoji="0" lang="en-US" altLang="en-US" smtClean="0">
                <a:solidFill>
                  <a:srgbClr val="000000"/>
                </a:solidFill>
              </a:rPr>
              <a:pPr eaLnBrk="1" hangingPunct="1">
                <a:spcBef>
                  <a:spcPct val="0"/>
                </a:spcBef>
              </a:pPr>
              <a:t>20</a:t>
            </a:fld>
            <a:endParaRPr kumimoji="0" lang="en-US" altLang="en-US">
              <a:solidFill>
                <a:srgbClr val="000000"/>
              </a:solidFill>
            </a:endParaRPr>
          </a:p>
        </p:txBody>
      </p:sp>
      <p:sp>
        <p:nvSpPr>
          <p:cNvPr id="34818" name="Rectangle 7">
            <a:extLst>
              <a:ext uri="{FF2B5EF4-FFF2-40B4-BE49-F238E27FC236}">
                <a16:creationId xmlns:a16="http://schemas.microsoft.com/office/drawing/2014/main" id="{1E6AF746-8873-D44D-9BAD-A67DBFE39C75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978275" y="8818563"/>
            <a:ext cx="3043238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64" tIns="46581" rIns="93164" bIns="46581" anchor="b"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>
              <a:spcBef>
                <a:spcPct val="0"/>
              </a:spcBef>
            </a:pPr>
            <a:fld id="{D2C053BF-C0FE-1341-B76C-1A24C8A1AB36}" type="slidenum">
              <a:rPr kumimoji="0" lang="en-US" altLang="en-US" sz="1300">
                <a:solidFill>
                  <a:srgbClr val="000000"/>
                </a:solidFill>
                <a:cs typeface="Arial" panose="020B0604020202020204" pitchFamily="34" charset="0"/>
              </a:rPr>
              <a:pPr algn="r">
                <a:spcBef>
                  <a:spcPct val="0"/>
                </a:spcBef>
              </a:pPr>
              <a:t>20</a:t>
            </a:fld>
            <a:endParaRPr kumimoji="0" lang="en-US" altLang="en-US" sz="130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34819" name="Rectangle 2">
            <a:extLst>
              <a:ext uri="{FF2B5EF4-FFF2-40B4-BE49-F238E27FC236}">
                <a16:creationId xmlns:a16="http://schemas.microsoft.com/office/drawing/2014/main" id="{2A29D198-BE3E-D847-9AE9-3B71304D3A4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>
            <a:extLst>
              <a:ext uri="{FF2B5EF4-FFF2-40B4-BE49-F238E27FC236}">
                <a16:creationId xmlns:a16="http://schemas.microsoft.com/office/drawing/2014/main" id="{36D112B5-EE78-0046-978C-5C5ABA76EA1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64" tIns="46581" rIns="93164" bIns="46581"/>
          <a:lstStyle/>
          <a:p>
            <a:endParaRPr lang="en-US" altLang="en-US"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Slide Image Placeholder 1">
            <a:extLst>
              <a:ext uri="{FF2B5EF4-FFF2-40B4-BE49-F238E27FC236}">
                <a16:creationId xmlns:a16="http://schemas.microsoft.com/office/drawing/2014/main" id="{5AA9DE54-E5B5-704F-AF02-EC13D82D90C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6" name="Notes Placeholder 2">
            <a:extLst>
              <a:ext uri="{FF2B5EF4-FFF2-40B4-BE49-F238E27FC236}">
                <a16:creationId xmlns:a16="http://schemas.microsoft.com/office/drawing/2014/main" id="{931347C1-6D34-4543-8B4E-1828EB60B6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cs typeface="Arial" panose="020B0604020202020204" pitchFamily="34" charset="0"/>
            </a:endParaRPr>
          </a:p>
        </p:txBody>
      </p:sp>
      <p:sp>
        <p:nvSpPr>
          <p:cNvPr id="36867" name="Slide Number Placeholder 3">
            <a:extLst>
              <a:ext uri="{FF2B5EF4-FFF2-40B4-BE49-F238E27FC236}">
                <a16:creationId xmlns:a16="http://schemas.microsoft.com/office/drawing/2014/main" id="{DAD3F456-A3CA-C245-8E12-4E4C8D5927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18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18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18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18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fld id="{1E04CD83-9847-6E42-B9A8-28137993A757}" type="slidenum">
              <a:rPr kumimoji="0" lang="en-US" altLang="en-US" smtClean="0">
                <a:solidFill>
                  <a:srgbClr val="000000"/>
                </a:solidFill>
              </a:rPr>
              <a:pPr eaLnBrk="1" hangingPunct="1">
                <a:spcBef>
                  <a:spcPct val="0"/>
                </a:spcBef>
              </a:pPr>
              <a:t>21</a:t>
            </a:fld>
            <a:endParaRPr kumimoji="0"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Slide Image Placeholder 1">
            <a:extLst>
              <a:ext uri="{FF2B5EF4-FFF2-40B4-BE49-F238E27FC236}">
                <a16:creationId xmlns:a16="http://schemas.microsoft.com/office/drawing/2014/main" id="{04444F1D-C96B-074F-8DA0-C7389FC7F81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4" name="Notes Placeholder 2">
            <a:extLst>
              <a:ext uri="{FF2B5EF4-FFF2-40B4-BE49-F238E27FC236}">
                <a16:creationId xmlns:a16="http://schemas.microsoft.com/office/drawing/2014/main" id="{464BEC4C-BC34-1243-A886-CE9B4F6788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cs typeface="Arial" panose="020B0604020202020204" pitchFamily="34" charset="0"/>
            </a:endParaRPr>
          </a:p>
        </p:txBody>
      </p:sp>
      <p:sp>
        <p:nvSpPr>
          <p:cNvPr id="38915" name="Slide Number Placeholder 3">
            <a:extLst>
              <a:ext uri="{FF2B5EF4-FFF2-40B4-BE49-F238E27FC236}">
                <a16:creationId xmlns:a16="http://schemas.microsoft.com/office/drawing/2014/main" id="{D40E9418-651B-E448-B71D-8759C051A7C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18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18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18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18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fld id="{BCE88B61-B28F-0642-A913-AF3086942C75}" type="slidenum">
              <a:rPr kumimoji="0" lang="en-US" altLang="en-US" smtClean="0">
                <a:solidFill>
                  <a:srgbClr val="000000"/>
                </a:solidFill>
              </a:rPr>
              <a:pPr eaLnBrk="1" hangingPunct="1">
                <a:spcBef>
                  <a:spcPct val="0"/>
                </a:spcBef>
              </a:pPr>
              <a:t>22</a:t>
            </a:fld>
            <a:endParaRPr kumimoji="0"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Rectangle 7">
            <a:extLst>
              <a:ext uri="{FF2B5EF4-FFF2-40B4-BE49-F238E27FC236}">
                <a16:creationId xmlns:a16="http://schemas.microsoft.com/office/drawing/2014/main" id="{1B40BDAB-14BA-4343-84F9-69758FC0F7F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18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18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18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18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fld id="{5970DEE0-49C9-2C43-AF1A-7F9CCCF1BCF7}" type="slidenum">
              <a:rPr kumimoji="0" lang="en-US" altLang="en-US" smtClean="0"/>
              <a:pPr eaLnBrk="1" hangingPunct="1">
                <a:spcBef>
                  <a:spcPct val="0"/>
                </a:spcBef>
              </a:pPr>
              <a:t>24</a:t>
            </a:fld>
            <a:endParaRPr kumimoji="0" lang="en-US" altLang="en-US"/>
          </a:p>
        </p:txBody>
      </p:sp>
      <p:sp>
        <p:nvSpPr>
          <p:cNvPr id="41986" name="Rectangle 2">
            <a:extLst>
              <a:ext uri="{FF2B5EF4-FFF2-40B4-BE49-F238E27FC236}">
                <a16:creationId xmlns:a16="http://schemas.microsoft.com/office/drawing/2014/main" id="{DEDA49F7-D913-B94B-9518-74955D4F496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693738"/>
            <a:ext cx="4618038" cy="3465512"/>
          </a:xfrm>
          <a:ln/>
        </p:spPr>
      </p:sp>
      <p:sp>
        <p:nvSpPr>
          <p:cNvPr id="41987" name="Rectangle 3">
            <a:extLst>
              <a:ext uri="{FF2B5EF4-FFF2-40B4-BE49-F238E27FC236}">
                <a16:creationId xmlns:a16="http://schemas.microsoft.com/office/drawing/2014/main" id="{DE1663D9-25DF-674D-80B3-5D01D9E151A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1225" y="4389438"/>
            <a:ext cx="5170488" cy="42354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Rectangle 7">
            <a:extLst>
              <a:ext uri="{FF2B5EF4-FFF2-40B4-BE49-F238E27FC236}">
                <a16:creationId xmlns:a16="http://schemas.microsoft.com/office/drawing/2014/main" id="{D18F37EA-513E-3846-9B56-E7B49AD00C9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18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18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18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18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fld id="{C7742CA8-A773-7B4F-98F8-8B468D509943}" type="slidenum">
              <a:rPr kumimoji="0" lang="en-US" altLang="en-US" smtClean="0"/>
              <a:pPr eaLnBrk="1" hangingPunct="1">
                <a:spcBef>
                  <a:spcPct val="0"/>
                </a:spcBef>
              </a:pPr>
              <a:t>25</a:t>
            </a:fld>
            <a:endParaRPr kumimoji="0" lang="en-US" altLang="en-US"/>
          </a:p>
        </p:txBody>
      </p:sp>
      <p:sp>
        <p:nvSpPr>
          <p:cNvPr id="44034" name="Rectangle 2">
            <a:extLst>
              <a:ext uri="{FF2B5EF4-FFF2-40B4-BE49-F238E27FC236}">
                <a16:creationId xmlns:a16="http://schemas.microsoft.com/office/drawing/2014/main" id="{E578357D-6BF1-6C40-8C44-4CF867806D1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5" name="Rectangle 3">
            <a:extLst>
              <a:ext uri="{FF2B5EF4-FFF2-40B4-BE49-F238E27FC236}">
                <a16:creationId xmlns:a16="http://schemas.microsoft.com/office/drawing/2014/main" id="{9D419234-E547-9641-BCED-D0F4F1B5864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5038" y="4410075"/>
            <a:ext cx="515302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Rectangle 7">
            <a:extLst>
              <a:ext uri="{FF2B5EF4-FFF2-40B4-BE49-F238E27FC236}">
                <a16:creationId xmlns:a16="http://schemas.microsoft.com/office/drawing/2014/main" id="{F18A7B2E-713C-9A44-8451-4686C85A930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18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18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18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18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fld id="{AA3F800B-3761-1346-9DFC-4593056A39B8}" type="slidenum">
              <a:rPr kumimoji="0" lang="en-US" altLang="en-US" smtClean="0"/>
              <a:pPr eaLnBrk="1" hangingPunct="1">
                <a:spcBef>
                  <a:spcPct val="0"/>
                </a:spcBef>
              </a:pPr>
              <a:t>26</a:t>
            </a:fld>
            <a:endParaRPr kumimoji="0" lang="en-US" altLang="en-US"/>
          </a:p>
        </p:txBody>
      </p:sp>
      <p:sp>
        <p:nvSpPr>
          <p:cNvPr id="46082" name="Rectangle 2">
            <a:extLst>
              <a:ext uri="{FF2B5EF4-FFF2-40B4-BE49-F238E27FC236}">
                <a16:creationId xmlns:a16="http://schemas.microsoft.com/office/drawing/2014/main" id="{030F4216-698D-AB43-BDD8-884DAB5E0F3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693738"/>
            <a:ext cx="4618038" cy="3465512"/>
          </a:xfrm>
          <a:ln/>
        </p:spPr>
      </p:sp>
      <p:sp>
        <p:nvSpPr>
          <p:cNvPr id="46083" name="Rectangle 3">
            <a:extLst>
              <a:ext uri="{FF2B5EF4-FFF2-40B4-BE49-F238E27FC236}">
                <a16:creationId xmlns:a16="http://schemas.microsoft.com/office/drawing/2014/main" id="{8FC810E0-C83D-D540-B57D-DE652259D81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1225" y="4389438"/>
            <a:ext cx="5170488" cy="42354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Rectangle 7">
            <a:extLst>
              <a:ext uri="{FF2B5EF4-FFF2-40B4-BE49-F238E27FC236}">
                <a16:creationId xmlns:a16="http://schemas.microsoft.com/office/drawing/2014/main" id="{E8C8FEB5-E69D-B340-93C3-BF4F4FC454A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18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18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18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18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fld id="{B8227704-5892-354B-A91E-BE55ACE0F5A2}" type="slidenum">
              <a:rPr kumimoji="0" lang="en-US" altLang="en-US" smtClean="0"/>
              <a:pPr eaLnBrk="1" hangingPunct="1">
                <a:spcBef>
                  <a:spcPct val="0"/>
                </a:spcBef>
              </a:pPr>
              <a:t>27</a:t>
            </a:fld>
            <a:endParaRPr kumimoji="0" lang="en-US" altLang="en-US"/>
          </a:p>
        </p:txBody>
      </p:sp>
      <p:sp>
        <p:nvSpPr>
          <p:cNvPr id="48130" name="Rectangle 2">
            <a:extLst>
              <a:ext uri="{FF2B5EF4-FFF2-40B4-BE49-F238E27FC236}">
                <a16:creationId xmlns:a16="http://schemas.microsoft.com/office/drawing/2014/main" id="{4F06F0D0-4CC9-0749-B931-D3925E039C9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693738"/>
            <a:ext cx="4618038" cy="3465512"/>
          </a:xfrm>
          <a:ln/>
        </p:spPr>
      </p:sp>
      <p:sp>
        <p:nvSpPr>
          <p:cNvPr id="48131" name="Rectangle 3">
            <a:extLst>
              <a:ext uri="{FF2B5EF4-FFF2-40B4-BE49-F238E27FC236}">
                <a16:creationId xmlns:a16="http://schemas.microsoft.com/office/drawing/2014/main" id="{6DCA0C34-0BF0-BA42-B5D3-C037F7DFD03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1225" y="4389438"/>
            <a:ext cx="5170488" cy="42354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Rectangle 7">
            <a:extLst>
              <a:ext uri="{FF2B5EF4-FFF2-40B4-BE49-F238E27FC236}">
                <a16:creationId xmlns:a16="http://schemas.microsoft.com/office/drawing/2014/main" id="{1B49C39C-5A2E-6D45-875A-B284FDF74A7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18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18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18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18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fld id="{DF3A2F65-CCE8-6748-969F-ED64643E034F}" type="slidenum">
              <a:rPr kumimoji="0" lang="en-US" altLang="en-US" smtClean="0"/>
              <a:pPr eaLnBrk="1" hangingPunct="1">
                <a:spcBef>
                  <a:spcPct val="0"/>
                </a:spcBef>
              </a:pPr>
              <a:t>28</a:t>
            </a:fld>
            <a:endParaRPr kumimoji="0" lang="en-US" altLang="en-US"/>
          </a:p>
        </p:txBody>
      </p:sp>
      <p:sp>
        <p:nvSpPr>
          <p:cNvPr id="50178" name="Rectangle 2">
            <a:extLst>
              <a:ext uri="{FF2B5EF4-FFF2-40B4-BE49-F238E27FC236}">
                <a16:creationId xmlns:a16="http://schemas.microsoft.com/office/drawing/2014/main" id="{657AD56A-3062-9744-A4C7-943741BC6C7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693738"/>
            <a:ext cx="4618038" cy="3465512"/>
          </a:xfrm>
          <a:ln/>
        </p:spPr>
      </p:sp>
      <p:sp>
        <p:nvSpPr>
          <p:cNvPr id="50179" name="Rectangle 3">
            <a:extLst>
              <a:ext uri="{FF2B5EF4-FFF2-40B4-BE49-F238E27FC236}">
                <a16:creationId xmlns:a16="http://schemas.microsoft.com/office/drawing/2014/main" id="{EBA5DE80-B6F1-A24B-B0FB-70A9B2CDCF2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1225" y="4389438"/>
            <a:ext cx="5170488" cy="42354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8">
            <a:extLst>
              <a:ext uri="{FF2B5EF4-FFF2-40B4-BE49-F238E27FC236}">
                <a16:creationId xmlns:a16="http://schemas.microsoft.com/office/drawing/2014/main" id="{247D9109-323E-E04E-B6C5-50A7C0A5FE02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CS4495/7495 2004</a:t>
            </a:r>
          </a:p>
        </p:txBody>
      </p:sp>
      <p:sp>
        <p:nvSpPr>
          <p:cNvPr id="7170" name="Rectangle 11">
            <a:extLst>
              <a:ext uri="{FF2B5EF4-FFF2-40B4-BE49-F238E27FC236}">
                <a16:creationId xmlns:a16="http://schemas.microsoft.com/office/drawing/2014/main" id="{B5247186-E234-3840-B2F1-A51CB828D303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18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18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18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18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40A53EAA-BD38-014A-ABC5-7CB5225E2B13}" type="datetime1">
              <a:rPr kumimoji="0" lang="en-US" altLang="en-US" smtClean="0">
                <a:latin typeface="Times New Roman" panose="02020603050405020304" pitchFamily="18" charset="0"/>
              </a:rPr>
              <a:pPr>
                <a:spcBef>
                  <a:spcPct val="0"/>
                </a:spcBef>
              </a:pPr>
              <a:t>2/26/23</a:t>
            </a:fld>
            <a:endParaRPr kumimoji="0" lang="en-US" altLang="en-US">
              <a:latin typeface="Times New Roman" panose="02020603050405020304" pitchFamily="18" charset="0"/>
            </a:endParaRPr>
          </a:p>
        </p:txBody>
      </p:sp>
      <p:sp>
        <p:nvSpPr>
          <p:cNvPr id="129028" name="Rectangle 12">
            <a:extLst>
              <a:ext uri="{FF2B5EF4-FFF2-40B4-BE49-F238E27FC236}">
                <a16:creationId xmlns:a16="http://schemas.microsoft.com/office/drawing/2014/main" id="{A4407CBD-D83A-2641-A891-F76C8B8539A0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Local Invariant Features</a:t>
            </a:r>
          </a:p>
        </p:txBody>
      </p:sp>
      <p:sp>
        <p:nvSpPr>
          <p:cNvPr id="7172" name="Rectangle 13">
            <a:extLst>
              <a:ext uri="{FF2B5EF4-FFF2-40B4-BE49-F238E27FC236}">
                <a16:creationId xmlns:a16="http://schemas.microsoft.com/office/drawing/2014/main" id="{A5F53F14-F4A9-2149-ABAD-F3BF788A6B7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18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18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18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18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154D0B14-5CE7-224E-BB12-8710152B99CF}" type="slidenum">
              <a:rPr kumimoji="0" lang="en-US" altLang="en-US" smtClean="0">
                <a:latin typeface="Times New Roman" panose="02020603050405020304" pitchFamily="18" charset="0"/>
              </a:rPr>
              <a:pPr>
                <a:spcBef>
                  <a:spcPct val="0"/>
                </a:spcBef>
              </a:pPr>
              <a:t>2</a:t>
            </a:fld>
            <a:endParaRPr kumimoji="0" lang="en-US" altLang="en-US">
              <a:latin typeface="Times New Roman" panose="02020603050405020304" pitchFamily="18" charset="0"/>
            </a:endParaRPr>
          </a:p>
        </p:txBody>
      </p:sp>
      <p:sp>
        <p:nvSpPr>
          <p:cNvPr id="7173" name="Rectangle 2">
            <a:extLst>
              <a:ext uri="{FF2B5EF4-FFF2-40B4-BE49-F238E27FC236}">
                <a16:creationId xmlns:a16="http://schemas.microsoft.com/office/drawing/2014/main" id="{77B2DC19-2D46-454A-880D-71E38E2494C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4" name="Rectangle 3">
            <a:extLst>
              <a:ext uri="{FF2B5EF4-FFF2-40B4-BE49-F238E27FC236}">
                <a16:creationId xmlns:a16="http://schemas.microsoft.com/office/drawing/2014/main" id="{E2C265F2-A257-8B4C-A515-C728DF9CAD6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Rectangle 7">
            <a:extLst>
              <a:ext uri="{FF2B5EF4-FFF2-40B4-BE49-F238E27FC236}">
                <a16:creationId xmlns:a16="http://schemas.microsoft.com/office/drawing/2014/main" id="{68D035EA-B9A8-464F-B45D-0B036DD4924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18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18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18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18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fld id="{92314448-38D8-A240-893B-BE10557AB4C4}" type="slidenum">
              <a:rPr kumimoji="0" lang="en-US" altLang="en-US" smtClean="0"/>
              <a:pPr eaLnBrk="1" hangingPunct="1">
                <a:spcBef>
                  <a:spcPct val="0"/>
                </a:spcBef>
              </a:pPr>
              <a:t>32</a:t>
            </a:fld>
            <a:endParaRPr kumimoji="0" lang="en-US" altLang="en-US"/>
          </a:p>
        </p:txBody>
      </p:sp>
      <p:sp>
        <p:nvSpPr>
          <p:cNvPr id="55298" name="Rectangle 2">
            <a:extLst>
              <a:ext uri="{FF2B5EF4-FFF2-40B4-BE49-F238E27FC236}">
                <a16:creationId xmlns:a16="http://schemas.microsoft.com/office/drawing/2014/main" id="{945FD9D2-2140-0E42-A0DD-BF119A97D2C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693738"/>
            <a:ext cx="4618038" cy="3465512"/>
          </a:xfrm>
          <a:ln/>
        </p:spPr>
      </p:sp>
      <p:sp>
        <p:nvSpPr>
          <p:cNvPr id="55299" name="Rectangle 3">
            <a:extLst>
              <a:ext uri="{FF2B5EF4-FFF2-40B4-BE49-F238E27FC236}">
                <a16:creationId xmlns:a16="http://schemas.microsoft.com/office/drawing/2014/main" id="{252D7C9B-EE5E-7D4E-AEC8-F36C9E970DE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1225" y="4389438"/>
            <a:ext cx="5170488" cy="42354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Rectangle 7">
            <a:extLst>
              <a:ext uri="{FF2B5EF4-FFF2-40B4-BE49-F238E27FC236}">
                <a16:creationId xmlns:a16="http://schemas.microsoft.com/office/drawing/2014/main" id="{5EE52115-7D6C-5848-A7E8-9AE770217BB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18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18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18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18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fld id="{DE0928C4-3927-D249-A2D8-3FF4830B455D}" type="slidenum">
              <a:rPr kumimoji="0" lang="en-US" altLang="en-US" smtClean="0"/>
              <a:pPr eaLnBrk="1" hangingPunct="1">
                <a:spcBef>
                  <a:spcPct val="0"/>
                </a:spcBef>
              </a:pPr>
              <a:t>33</a:t>
            </a:fld>
            <a:endParaRPr kumimoji="0" lang="en-US" altLang="en-US"/>
          </a:p>
        </p:txBody>
      </p:sp>
      <p:sp>
        <p:nvSpPr>
          <p:cNvPr id="57346" name="Rectangle 2">
            <a:extLst>
              <a:ext uri="{FF2B5EF4-FFF2-40B4-BE49-F238E27FC236}">
                <a16:creationId xmlns:a16="http://schemas.microsoft.com/office/drawing/2014/main" id="{D967BDDE-07EF-4541-AF88-FB24DCC9C32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693738"/>
            <a:ext cx="4618038" cy="3465512"/>
          </a:xfrm>
          <a:ln/>
        </p:spPr>
      </p:sp>
      <p:sp>
        <p:nvSpPr>
          <p:cNvPr id="57347" name="Rectangle 3">
            <a:extLst>
              <a:ext uri="{FF2B5EF4-FFF2-40B4-BE49-F238E27FC236}">
                <a16:creationId xmlns:a16="http://schemas.microsoft.com/office/drawing/2014/main" id="{16D45190-2663-7D40-857B-A6C918652F8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1225" y="4389438"/>
            <a:ext cx="5170488" cy="42354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Rectangle 7">
            <a:extLst>
              <a:ext uri="{FF2B5EF4-FFF2-40B4-BE49-F238E27FC236}">
                <a16:creationId xmlns:a16="http://schemas.microsoft.com/office/drawing/2014/main" id="{0FCAF15E-0DC5-B540-9951-F9E6B73BD15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18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18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18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18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fld id="{1A5A2D41-5171-7E4B-86A8-87A59EB4CA83}" type="slidenum">
              <a:rPr kumimoji="0" lang="en-US" altLang="en-US" smtClean="0"/>
              <a:pPr eaLnBrk="1" hangingPunct="1">
                <a:spcBef>
                  <a:spcPct val="0"/>
                </a:spcBef>
              </a:pPr>
              <a:t>36</a:t>
            </a:fld>
            <a:endParaRPr kumimoji="0" lang="en-US" altLang="en-US"/>
          </a:p>
        </p:txBody>
      </p:sp>
      <p:sp>
        <p:nvSpPr>
          <p:cNvPr id="61442" name="Rectangle 2">
            <a:extLst>
              <a:ext uri="{FF2B5EF4-FFF2-40B4-BE49-F238E27FC236}">
                <a16:creationId xmlns:a16="http://schemas.microsoft.com/office/drawing/2014/main" id="{37DE9092-5407-2247-96AB-F4BE8B9A31D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693738"/>
            <a:ext cx="4618038" cy="3465512"/>
          </a:xfrm>
          <a:ln/>
        </p:spPr>
      </p:sp>
      <p:sp>
        <p:nvSpPr>
          <p:cNvPr id="61443" name="Rectangle 3">
            <a:extLst>
              <a:ext uri="{FF2B5EF4-FFF2-40B4-BE49-F238E27FC236}">
                <a16:creationId xmlns:a16="http://schemas.microsoft.com/office/drawing/2014/main" id="{6D69ADB9-DFEF-574B-AB75-B205AC5E8B2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1225" y="4389438"/>
            <a:ext cx="5170488" cy="42354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Rectangle 7">
            <a:extLst>
              <a:ext uri="{FF2B5EF4-FFF2-40B4-BE49-F238E27FC236}">
                <a16:creationId xmlns:a16="http://schemas.microsoft.com/office/drawing/2014/main" id="{D3058498-5B0C-E947-898F-68A61854010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18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18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18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18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fld id="{F4A227D7-9B33-1E4C-B18E-D92CA77F1554}" type="slidenum">
              <a:rPr kumimoji="0" lang="en-US" altLang="en-US" smtClean="0"/>
              <a:pPr eaLnBrk="1" hangingPunct="1">
                <a:spcBef>
                  <a:spcPct val="0"/>
                </a:spcBef>
              </a:pPr>
              <a:t>37</a:t>
            </a:fld>
            <a:endParaRPr kumimoji="0" lang="en-US" altLang="en-US"/>
          </a:p>
        </p:txBody>
      </p:sp>
      <p:sp>
        <p:nvSpPr>
          <p:cNvPr id="63490" name="Rectangle 2">
            <a:extLst>
              <a:ext uri="{FF2B5EF4-FFF2-40B4-BE49-F238E27FC236}">
                <a16:creationId xmlns:a16="http://schemas.microsoft.com/office/drawing/2014/main" id="{A1DC6DDB-A409-434A-BD96-872E64CF19B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693738"/>
            <a:ext cx="4618038" cy="3465512"/>
          </a:xfrm>
          <a:ln/>
        </p:spPr>
      </p:sp>
      <p:sp>
        <p:nvSpPr>
          <p:cNvPr id="63491" name="Rectangle 3">
            <a:extLst>
              <a:ext uri="{FF2B5EF4-FFF2-40B4-BE49-F238E27FC236}">
                <a16:creationId xmlns:a16="http://schemas.microsoft.com/office/drawing/2014/main" id="{477BC307-DE08-D544-8821-4ED804AA082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1225" y="4389438"/>
            <a:ext cx="5170488" cy="42354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Rectangle 7">
            <a:extLst>
              <a:ext uri="{FF2B5EF4-FFF2-40B4-BE49-F238E27FC236}">
                <a16:creationId xmlns:a16="http://schemas.microsoft.com/office/drawing/2014/main" id="{1E3567AC-10FA-7C43-8320-A96ABF46D6C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18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18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18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18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fld id="{1F3BB739-0F4D-E345-B830-9F516B64EFDC}" type="slidenum">
              <a:rPr kumimoji="0" lang="en-US" altLang="en-US" smtClean="0"/>
              <a:pPr eaLnBrk="1" hangingPunct="1">
                <a:spcBef>
                  <a:spcPct val="0"/>
                </a:spcBef>
              </a:pPr>
              <a:t>38</a:t>
            </a:fld>
            <a:endParaRPr kumimoji="0" lang="en-US" altLang="en-US"/>
          </a:p>
        </p:txBody>
      </p:sp>
      <p:sp>
        <p:nvSpPr>
          <p:cNvPr id="66562" name="Rectangle 2">
            <a:extLst>
              <a:ext uri="{FF2B5EF4-FFF2-40B4-BE49-F238E27FC236}">
                <a16:creationId xmlns:a16="http://schemas.microsoft.com/office/drawing/2014/main" id="{8E8D9FE5-116F-0D4D-A079-F60F8261270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693738"/>
            <a:ext cx="4618038" cy="3465512"/>
          </a:xfrm>
          <a:ln/>
        </p:spPr>
      </p:sp>
      <p:sp>
        <p:nvSpPr>
          <p:cNvPr id="66563" name="Rectangle 3">
            <a:extLst>
              <a:ext uri="{FF2B5EF4-FFF2-40B4-BE49-F238E27FC236}">
                <a16:creationId xmlns:a16="http://schemas.microsoft.com/office/drawing/2014/main" id="{C4700B29-67B1-3242-B0DE-B25B590B9A6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1225" y="4389438"/>
            <a:ext cx="5170488" cy="42354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Rectangle 7">
            <a:extLst>
              <a:ext uri="{FF2B5EF4-FFF2-40B4-BE49-F238E27FC236}">
                <a16:creationId xmlns:a16="http://schemas.microsoft.com/office/drawing/2014/main" id="{1BBB6F5D-45DA-DD4B-8842-54761AECD00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18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18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18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18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fld id="{8D848E30-72AD-EB4D-93CF-1D4E0F26460A}" type="slidenum">
              <a:rPr kumimoji="0" lang="en-US" altLang="en-US" smtClean="0">
                <a:solidFill>
                  <a:srgbClr val="000000"/>
                </a:solidFill>
              </a:rPr>
              <a:pPr eaLnBrk="1" hangingPunct="1">
                <a:spcBef>
                  <a:spcPct val="0"/>
                </a:spcBef>
              </a:pPr>
              <a:t>40</a:t>
            </a:fld>
            <a:endParaRPr kumimoji="0" lang="en-US" altLang="en-US">
              <a:solidFill>
                <a:srgbClr val="000000"/>
              </a:solidFill>
            </a:endParaRPr>
          </a:p>
        </p:txBody>
      </p:sp>
      <p:sp>
        <p:nvSpPr>
          <p:cNvPr id="68610" name="Rectangle 2">
            <a:extLst>
              <a:ext uri="{FF2B5EF4-FFF2-40B4-BE49-F238E27FC236}">
                <a16:creationId xmlns:a16="http://schemas.microsoft.com/office/drawing/2014/main" id="{9BD1DC21-F6BA-034A-80E4-A775FA8C2C5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9038" y="693738"/>
            <a:ext cx="4618037" cy="3465512"/>
          </a:xfrm>
          <a:ln/>
        </p:spPr>
      </p:sp>
      <p:sp>
        <p:nvSpPr>
          <p:cNvPr id="68611" name="Rectangle 3">
            <a:extLst>
              <a:ext uri="{FF2B5EF4-FFF2-40B4-BE49-F238E27FC236}">
                <a16:creationId xmlns:a16="http://schemas.microsoft.com/office/drawing/2014/main" id="{7A1054FB-3774-2B47-820C-DB903131C64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1225" y="4389438"/>
            <a:ext cx="5170488" cy="42354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Rectangle 7">
            <a:extLst>
              <a:ext uri="{FF2B5EF4-FFF2-40B4-BE49-F238E27FC236}">
                <a16:creationId xmlns:a16="http://schemas.microsoft.com/office/drawing/2014/main" id="{9172DE51-15A5-2A49-861F-ADF3DC905BC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18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18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18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18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fld id="{CBBCFEFB-934C-1C4E-8076-0E70A9DB950D}" type="slidenum">
              <a:rPr kumimoji="0" lang="en-US" altLang="en-US" smtClean="0"/>
              <a:pPr eaLnBrk="1" hangingPunct="1">
                <a:spcBef>
                  <a:spcPct val="0"/>
                </a:spcBef>
              </a:pPr>
              <a:t>41</a:t>
            </a:fld>
            <a:endParaRPr kumimoji="0" lang="en-US" altLang="en-US"/>
          </a:p>
        </p:txBody>
      </p:sp>
      <p:sp>
        <p:nvSpPr>
          <p:cNvPr id="70658" name="Rectangle 2">
            <a:extLst>
              <a:ext uri="{FF2B5EF4-FFF2-40B4-BE49-F238E27FC236}">
                <a16:creationId xmlns:a16="http://schemas.microsoft.com/office/drawing/2014/main" id="{D0D7CEBA-C607-F842-91A2-9AE51C88142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59" name="Rectangle 3">
            <a:extLst>
              <a:ext uri="{FF2B5EF4-FFF2-40B4-BE49-F238E27FC236}">
                <a16:creationId xmlns:a16="http://schemas.microsoft.com/office/drawing/2014/main" id="{8FD278FD-664E-0649-923E-C992A11E6F1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5038" y="4410075"/>
            <a:ext cx="515302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Rectangle 7">
            <a:extLst>
              <a:ext uri="{FF2B5EF4-FFF2-40B4-BE49-F238E27FC236}">
                <a16:creationId xmlns:a16="http://schemas.microsoft.com/office/drawing/2014/main" id="{E8B9B9A7-F1FD-7741-A4A7-F5220A537CF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18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18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18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18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fld id="{269BE242-040A-5A43-A10A-149D0AFA0912}" type="slidenum">
              <a:rPr kumimoji="0" lang="en-US" altLang="en-US" smtClean="0"/>
              <a:pPr eaLnBrk="1" hangingPunct="1">
                <a:spcBef>
                  <a:spcPct val="0"/>
                </a:spcBef>
              </a:pPr>
              <a:t>42</a:t>
            </a:fld>
            <a:endParaRPr kumimoji="0" lang="en-US" altLang="en-US"/>
          </a:p>
        </p:txBody>
      </p:sp>
      <p:sp>
        <p:nvSpPr>
          <p:cNvPr id="72706" name="Rectangle 2">
            <a:extLst>
              <a:ext uri="{FF2B5EF4-FFF2-40B4-BE49-F238E27FC236}">
                <a16:creationId xmlns:a16="http://schemas.microsoft.com/office/drawing/2014/main" id="{7397BE3E-C84C-0B48-93F9-660B045D393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7" name="Rectangle 3">
            <a:extLst>
              <a:ext uri="{FF2B5EF4-FFF2-40B4-BE49-F238E27FC236}">
                <a16:creationId xmlns:a16="http://schemas.microsoft.com/office/drawing/2014/main" id="{533DFE98-1FFF-8847-9CBC-C5F8184F9CC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5038" y="4410075"/>
            <a:ext cx="515302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Rectangle 7">
            <a:extLst>
              <a:ext uri="{FF2B5EF4-FFF2-40B4-BE49-F238E27FC236}">
                <a16:creationId xmlns:a16="http://schemas.microsoft.com/office/drawing/2014/main" id="{6BA6BA73-559E-714A-9D8D-B26D3A6DE20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18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18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18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18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fld id="{DE0C960F-2BCA-7F4D-96B3-E74E43AD8322}" type="slidenum">
              <a:rPr kumimoji="0" lang="en-US" altLang="en-US" smtClean="0"/>
              <a:pPr eaLnBrk="1" hangingPunct="1">
                <a:spcBef>
                  <a:spcPct val="0"/>
                </a:spcBef>
              </a:pPr>
              <a:t>43</a:t>
            </a:fld>
            <a:endParaRPr kumimoji="0" lang="en-US" altLang="en-US"/>
          </a:p>
        </p:txBody>
      </p:sp>
      <p:sp>
        <p:nvSpPr>
          <p:cNvPr id="74754" name="Rectangle 2">
            <a:extLst>
              <a:ext uri="{FF2B5EF4-FFF2-40B4-BE49-F238E27FC236}">
                <a16:creationId xmlns:a16="http://schemas.microsoft.com/office/drawing/2014/main" id="{47581F3C-771A-4F48-9B81-F99087FB241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5" name="Rectangle 3">
            <a:extLst>
              <a:ext uri="{FF2B5EF4-FFF2-40B4-BE49-F238E27FC236}">
                <a16:creationId xmlns:a16="http://schemas.microsoft.com/office/drawing/2014/main" id="{901FE7C0-0CB3-AF43-ADF9-8D20671A139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5038" y="4410075"/>
            <a:ext cx="515302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Rectangle 7">
            <a:extLst>
              <a:ext uri="{FF2B5EF4-FFF2-40B4-BE49-F238E27FC236}">
                <a16:creationId xmlns:a16="http://schemas.microsoft.com/office/drawing/2014/main" id="{0BCE4542-283A-7944-9DD0-030A2EB25E1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18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18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18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18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fld id="{BAD2DB6E-6E8C-8840-8283-BEB1063DC7AB}" type="slidenum">
              <a:rPr kumimoji="0" lang="en-US" altLang="en-US" smtClean="0"/>
              <a:pPr eaLnBrk="1" hangingPunct="1">
                <a:spcBef>
                  <a:spcPct val="0"/>
                </a:spcBef>
              </a:pPr>
              <a:t>44</a:t>
            </a:fld>
            <a:endParaRPr kumimoji="0" lang="en-US" altLang="en-US"/>
          </a:p>
        </p:txBody>
      </p:sp>
      <p:sp>
        <p:nvSpPr>
          <p:cNvPr id="76802" name="Rectangle 2">
            <a:extLst>
              <a:ext uri="{FF2B5EF4-FFF2-40B4-BE49-F238E27FC236}">
                <a16:creationId xmlns:a16="http://schemas.microsoft.com/office/drawing/2014/main" id="{3DDC93B1-1B8B-2B48-933F-DEFDB67EC81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3" name="Rectangle 3">
            <a:extLst>
              <a:ext uri="{FF2B5EF4-FFF2-40B4-BE49-F238E27FC236}">
                <a16:creationId xmlns:a16="http://schemas.microsoft.com/office/drawing/2014/main" id="{8143E00E-6498-AB4F-B7D0-FC9BAED2E7A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5038" y="4410075"/>
            <a:ext cx="515302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7">
            <a:extLst>
              <a:ext uri="{FF2B5EF4-FFF2-40B4-BE49-F238E27FC236}">
                <a16:creationId xmlns:a16="http://schemas.microsoft.com/office/drawing/2014/main" id="{B30B2337-DC62-E54A-91E9-96539327DE6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18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18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18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18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fld id="{3505A66C-5E57-D649-8D67-644870FA7AFD}" type="slidenum">
              <a:rPr kumimoji="0" lang="en-US" altLang="en-US" smtClean="0"/>
              <a:pPr eaLnBrk="1" hangingPunct="1">
                <a:spcBef>
                  <a:spcPct val="0"/>
                </a:spcBef>
              </a:pPr>
              <a:t>4</a:t>
            </a:fld>
            <a:endParaRPr kumimoji="0" lang="en-US" altLang="en-US"/>
          </a:p>
        </p:txBody>
      </p:sp>
      <p:sp>
        <p:nvSpPr>
          <p:cNvPr id="10242" name="Rectangle 2">
            <a:extLst>
              <a:ext uri="{FF2B5EF4-FFF2-40B4-BE49-F238E27FC236}">
                <a16:creationId xmlns:a16="http://schemas.microsoft.com/office/drawing/2014/main" id="{8DE58366-927F-F947-A369-118EC9D684F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>
            <a:extLst>
              <a:ext uri="{FF2B5EF4-FFF2-40B4-BE49-F238E27FC236}">
                <a16:creationId xmlns:a16="http://schemas.microsoft.com/office/drawing/2014/main" id="{3E23353D-74F0-D849-8B18-8E3390B6CA6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9" name="Rectangle 7">
            <a:extLst>
              <a:ext uri="{FF2B5EF4-FFF2-40B4-BE49-F238E27FC236}">
                <a16:creationId xmlns:a16="http://schemas.microsoft.com/office/drawing/2014/main" id="{97C5688B-7D55-0743-A51E-9DCCE7D4A49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18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18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18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18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fld id="{A2AF0557-3834-2F4A-8E7E-CCCE11757A64}" type="slidenum">
              <a:rPr kumimoji="0" lang="en-US" altLang="en-US" smtClean="0"/>
              <a:pPr eaLnBrk="1" hangingPunct="1">
                <a:spcBef>
                  <a:spcPct val="0"/>
                </a:spcBef>
              </a:pPr>
              <a:t>45</a:t>
            </a:fld>
            <a:endParaRPr kumimoji="0" lang="en-US" altLang="en-US"/>
          </a:p>
        </p:txBody>
      </p:sp>
      <p:sp>
        <p:nvSpPr>
          <p:cNvPr id="78850" name="Rectangle 2">
            <a:extLst>
              <a:ext uri="{FF2B5EF4-FFF2-40B4-BE49-F238E27FC236}">
                <a16:creationId xmlns:a16="http://schemas.microsoft.com/office/drawing/2014/main" id="{F1F8FD2F-F59B-3548-A09A-CDDA196659D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1" name="Rectangle 3">
            <a:extLst>
              <a:ext uri="{FF2B5EF4-FFF2-40B4-BE49-F238E27FC236}">
                <a16:creationId xmlns:a16="http://schemas.microsoft.com/office/drawing/2014/main" id="{C182F9D2-9080-8342-9673-EF1CB52AEF1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7" name="Rectangle 7">
            <a:extLst>
              <a:ext uri="{FF2B5EF4-FFF2-40B4-BE49-F238E27FC236}">
                <a16:creationId xmlns:a16="http://schemas.microsoft.com/office/drawing/2014/main" id="{F3BC86BF-80BD-9046-B2CE-70D9FB45E5C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18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18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18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18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fld id="{2CDEA12E-E690-C44B-BA16-400FD3FAF0BF}" type="slidenum">
              <a:rPr kumimoji="0" lang="en-US" altLang="en-US" smtClean="0"/>
              <a:pPr eaLnBrk="1" hangingPunct="1">
                <a:spcBef>
                  <a:spcPct val="0"/>
                </a:spcBef>
              </a:pPr>
              <a:t>46</a:t>
            </a:fld>
            <a:endParaRPr kumimoji="0" lang="en-US" altLang="en-US"/>
          </a:p>
        </p:txBody>
      </p:sp>
      <p:sp>
        <p:nvSpPr>
          <p:cNvPr id="80898" name="Rectangle 2">
            <a:extLst>
              <a:ext uri="{FF2B5EF4-FFF2-40B4-BE49-F238E27FC236}">
                <a16:creationId xmlns:a16="http://schemas.microsoft.com/office/drawing/2014/main" id="{CCDE35BC-50E0-6545-ADB9-D6E86F2C7B2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899" name="Rectangle 3">
            <a:extLst>
              <a:ext uri="{FF2B5EF4-FFF2-40B4-BE49-F238E27FC236}">
                <a16:creationId xmlns:a16="http://schemas.microsoft.com/office/drawing/2014/main" id="{15412C9F-4F08-C144-B0B4-539B0C70DBB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5" name="Rectangle 7">
            <a:extLst>
              <a:ext uri="{FF2B5EF4-FFF2-40B4-BE49-F238E27FC236}">
                <a16:creationId xmlns:a16="http://schemas.microsoft.com/office/drawing/2014/main" id="{A27F32E7-EB81-2948-B25E-82B24178E1C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18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18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18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18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fld id="{4641EF88-649D-4543-A289-6B06035309BA}" type="slidenum">
              <a:rPr kumimoji="0" lang="en-US" altLang="en-US" smtClean="0"/>
              <a:pPr eaLnBrk="1" hangingPunct="1">
                <a:spcBef>
                  <a:spcPct val="0"/>
                </a:spcBef>
              </a:pPr>
              <a:t>47</a:t>
            </a:fld>
            <a:endParaRPr kumimoji="0" lang="en-US" altLang="en-US"/>
          </a:p>
        </p:txBody>
      </p:sp>
      <p:sp>
        <p:nvSpPr>
          <p:cNvPr id="82946" name="Rectangle 2">
            <a:extLst>
              <a:ext uri="{FF2B5EF4-FFF2-40B4-BE49-F238E27FC236}">
                <a16:creationId xmlns:a16="http://schemas.microsoft.com/office/drawing/2014/main" id="{83A0528C-CE71-7B45-B1CB-35157A17AB7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693738"/>
            <a:ext cx="4618038" cy="3465512"/>
          </a:xfrm>
          <a:ln/>
        </p:spPr>
      </p:sp>
      <p:sp>
        <p:nvSpPr>
          <p:cNvPr id="82947" name="Rectangle 3">
            <a:extLst>
              <a:ext uri="{FF2B5EF4-FFF2-40B4-BE49-F238E27FC236}">
                <a16:creationId xmlns:a16="http://schemas.microsoft.com/office/drawing/2014/main" id="{F4A84F05-E4CA-6F4D-9C30-761EA0744CB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1225" y="4389438"/>
            <a:ext cx="5170488" cy="42354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3" name="Rectangle 7">
            <a:extLst>
              <a:ext uri="{FF2B5EF4-FFF2-40B4-BE49-F238E27FC236}">
                <a16:creationId xmlns:a16="http://schemas.microsoft.com/office/drawing/2014/main" id="{7F3CEDA3-6BAB-AC42-A631-88C89066F0E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18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18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18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18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fld id="{41E56C84-981B-AC46-88E7-49E8A4D6D99E}" type="slidenum">
              <a:rPr kumimoji="0" lang="en-US" altLang="en-US" smtClean="0"/>
              <a:pPr eaLnBrk="1" hangingPunct="1">
                <a:spcBef>
                  <a:spcPct val="0"/>
                </a:spcBef>
              </a:pPr>
              <a:t>48</a:t>
            </a:fld>
            <a:endParaRPr kumimoji="0" lang="en-US" altLang="en-US"/>
          </a:p>
        </p:txBody>
      </p:sp>
      <p:sp>
        <p:nvSpPr>
          <p:cNvPr id="84994" name="Rectangle 2">
            <a:extLst>
              <a:ext uri="{FF2B5EF4-FFF2-40B4-BE49-F238E27FC236}">
                <a16:creationId xmlns:a16="http://schemas.microsoft.com/office/drawing/2014/main" id="{CF7E91BE-FE08-364C-B2D6-2C2B9D002CF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5" name="Rectangle 3">
            <a:extLst>
              <a:ext uri="{FF2B5EF4-FFF2-40B4-BE49-F238E27FC236}">
                <a16:creationId xmlns:a16="http://schemas.microsoft.com/office/drawing/2014/main" id="{E49D1CFC-E512-BA4D-9892-CFBE8755464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1" name="Rectangle 7">
            <a:extLst>
              <a:ext uri="{FF2B5EF4-FFF2-40B4-BE49-F238E27FC236}">
                <a16:creationId xmlns:a16="http://schemas.microsoft.com/office/drawing/2014/main" id="{EF166EA1-7F70-BE43-BF19-46A395068DC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18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18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18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18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fld id="{D329A014-09D3-874B-A69B-6CABF1843327}" type="slidenum">
              <a:rPr kumimoji="0" lang="en-US" altLang="en-US" smtClean="0">
                <a:solidFill>
                  <a:srgbClr val="000000"/>
                </a:solidFill>
              </a:rPr>
              <a:pPr eaLnBrk="1" hangingPunct="1">
                <a:spcBef>
                  <a:spcPct val="0"/>
                </a:spcBef>
              </a:pPr>
              <a:t>49</a:t>
            </a:fld>
            <a:endParaRPr kumimoji="0" lang="en-US" altLang="en-US">
              <a:solidFill>
                <a:srgbClr val="000000"/>
              </a:solidFill>
            </a:endParaRPr>
          </a:p>
        </p:txBody>
      </p:sp>
      <p:sp>
        <p:nvSpPr>
          <p:cNvPr id="87042" name="Rectangle 7">
            <a:extLst>
              <a:ext uri="{FF2B5EF4-FFF2-40B4-BE49-F238E27FC236}">
                <a16:creationId xmlns:a16="http://schemas.microsoft.com/office/drawing/2014/main" id="{827009DC-A935-5540-A3CA-480EDAD62950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978275" y="8818563"/>
            <a:ext cx="3043238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64" tIns="46581" rIns="93164" bIns="46581" anchor="b"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5101F7A4-7A49-B649-A6F4-F7C524CA33A5}" type="slidenum">
              <a:rPr kumimoji="0" lang="en-US" altLang="en-US" sz="1300">
                <a:solidFill>
                  <a:srgbClr val="000000"/>
                </a:solidFill>
                <a:cs typeface="Arial" panose="020B0604020202020204" pitchFamily="34" charset="0"/>
              </a:rPr>
              <a:pPr algn="r" eaLnBrk="1" hangingPunct="1">
                <a:spcBef>
                  <a:spcPct val="0"/>
                </a:spcBef>
              </a:pPr>
              <a:t>49</a:t>
            </a:fld>
            <a:endParaRPr kumimoji="0" lang="en-US" altLang="en-US" sz="130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87043" name="Rectangle 2">
            <a:extLst>
              <a:ext uri="{FF2B5EF4-FFF2-40B4-BE49-F238E27FC236}">
                <a16:creationId xmlns:a16="http://schemas.microsoft.com/office/drawing/2014/main" id="{EA710F7C-782D-8841-9CDD-BAAED0F5EB5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>
            <a:extLst>
              <a:ext uri="{FF2B5EF4-FFF2-40B4-BE49-F238E27FC236}">
                <a16:creationId xmlns:a16="http://schemas.microsoft.com/office/drawing/2014/main" id="{EEAED33C-74A4-E94D-BF9D-5F4AE98DEFA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64" tIns="46581" rIns="93164" bIns="46581"/>
          <a:lstStyle/>
          <a:p>
            <a:endParaRPr lang="en-US" altLang="en-US"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89" name="Rectangle 2">
            <a:extLst>
              <a:ext uri="{FF2B5EF4-FFF2-40B4-BE49-F238E27FC236}">
                <a16:creationId xmlns:a16="http://schemas.microsoft.com/office/drawing/2014/main" id="{974EF3BC-AC47-084F-9587-F299272D931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0" name="Rectangle 3">
            <a:extLst>
              <a:ext uri="{FF2B5EF4-FFF2-40B4-BE49-F238E27FC236}">
                <a16:creationId xmlns:a16="http://schemas.microsoft.com/office/drawing/2014/main" id="{1F695A8E-B16C-7C4F-AD19-6EC1C467AB2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en-US"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7" name="Rectangle 7">
            <a:extLst>
              <a:ext uri="{FF2B5EF4-FFF2-40B4-BE49-F238E27FC236}">
                <a16:creationId xmlns:a16="http://schemas.microsoft.com/office/drawing/2014/main" id="{9DB1BC5F-A50C-B044-A946-ACB31380F46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18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18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18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18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fld id="{F2A81C00-87DF-AF4B-93AE-85E7B82EE62D}" type="slidenum">
              <a:rPr kumimoji="0" lang="en-US" altLang="en-US" smtClean="0"/>
              <a:pPr eaLnBrk="1" hangingPunct="1">
                <a:spcBef>
                  <a:spcPct val="0"/>
                </a:spcBef>
              </a:pPr>
              <a:t>51</a:t>
            </a:fld>
            <a:endParaRPr kumimoji="0" lang="en-US" altLang="en-US"/>
          </a:p>
        </p:txBody>
      </p:sp>
      <p:sp>
        <p:nvSpPr>
          <p:cNvPr id="91138" name="Rectangle 2">
            <a:extLst>
              <a:ext uri="{FF2B5EF4-FFF2-40B4-BE49-F238E27FC236}">
                <a16:creationId xmlns:a16="http://schemas.microsoft.com/office/drawing/2014/main" id="{FCC752A3-C29C-3941-BBF1-47A33C07C89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693738"/>
            <a:ext cx="4618038" cy="3465512"/>
          </a:xfrm>
          <a:ln/>
        </p:spPr>
      </p:sp>
      <p:sp>
        <p:nvSpPr>
          <p:cNvPr id="91139" name="Rectangle 3">
            <a:extLst>
              <a:ext uri="{FF2B5EF4-FFF2-40B4-BE49-F238E27FC236}">
                <a16:creationId xmlns:a16="http://schemas.microsoft.com/office/drawing/2014/main" id="{815E6564-0139-5C45-9304-EBAFB803553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1225" y="4389438"/>
            <a:ext cx="5170488" cy="42354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5" name="Rectangle 7">
            <a:extLst>
              <a:ext uri="{FF2B5EF4-FFF2-40B4-BE49-F238E27FC236}">
                <a16:creationId xmlns:a16="http://schemas.microsoft.com/office/drawing/2014/main" id="{64383D98-C379-D249-8B62-570AAA5C3D3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18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18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18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18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fld id="{78BC0DBB-E84E-8D42-9EC3-285626F0BF84}" type="slidenum">
              <a:rPr kumimoji="0" lang="en-US" altLang="en-US" smtClean="0"/>
              <a:pPr eaLnBrk="1" hangingPunct="1">
                <a:spcBef>
                  <a:spcPct val="0"/>
                </a:spcBef>
              </a:pPr>
              <a:t>52</a:t>
            </a:fld>
            <a:endParaRPr kumimoji="0" lang="en-US" altLang="en-US"/>
          </a:p>
        </p:txBody>
      </p:sp>
      <p:sp>
        <p:nvSpPr>
          <p:cNvPr id="93186" name="Rectangle 2">
            <a:extLst>
              <a:ext uri="{FF2B5EF4-FFF2-40B4-BE49-F238E27FC236}">
                <a16:creationId xmlns:a16="http://schemas.microsoft.com/office/drawing/2014/main" id="{F6353156-4814-9E41-844D-EFBCDC18542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693738"/>
            <a:ext cx="4618038" cy="3465512"/>
          </a:xfrm>
          <a:ln/>
        </p:spPr>
      </p:sp>
      <p:sp>
        <p:nvSpPr>
          <p:cNvPr id="93187" name="Rectangle 3">
            <a:extLst>
              <a:ext uri="{FF2B5EF4-FFF2-40B4-BE49-F238E27FC236}">
                <a16:creationId xmlns:a16="http://schemas.microsoft.com/office/drawing/2014/main" id="{9EDA639B-CA17-F54E-850F-94DB71DDCD4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1225" y="4389438"/>
            <a:ext cx="5170488" cy="42354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3" name="Rectangle 7">
            <a:extLst>
              <a:ext uri="{FF2B5EF4-FFF2-40B4-BE49-F238E27FC236}">
                <a16:creationId xmlns:a16="http://schemas.microsoft.com/office/drawing/2014/main" id="{D64F9F3B-9D7E-7342-97D4-743FA50253B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18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18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18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18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fld id="{25F1F323-85FD-CD4B-9662-5E24A6330C09}" type="slidenum">
              <a:rPr kumimoji="0" lang="en-US" altLang="en-US" smtClean="0"/>
              <a:pPr eaLnBrk="1" hangingPunct="1">
                <a:spcBef>
                  <a:spcPct val="0"/>
                </a:spcBef>
              </a:pPr>
              <a:t>53</a:t>
            </a:fld>
            <a:endParaRPr kumimoji="0" lang="en-US" altLang="en-US"/>
          </a:p>
        </p:txBody>
      </p:sp>
      <p:sp>
        <p:nvSpPr>
          <p:cNvPr id="95234" name="Rectangle 2">
            <a:extLst>
              <a:ext uri="{FF2B5EF4-FFF2-40B4-BE49-F238E27FC236}">
                <a16:creationId xmlns:a16="http://schemas.microsoft.com/office/drawing/2014/main" id="{D80954E8-CDDA-FC44-A1D7-CE64FF9D2EA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693738"/>
            <a:ext cx="4618038" cy="3465512"/>
          </a:xfrm>
          <a:ln/>
        </p:spPr>
      </p:sp>
      <p:sp>
        <p:nvSpPr>
          <p:cNvPr id="95235" name="Rectangle 3">
            <a:extLst>
              <a:ext uri="{FF2B5EF4-FFF2-40B4-BE49-F238E27FC236}">
                <a16:creationId xmlns:a16="http://schemas.microsoft.com/office/drawing/2014/main" id="{275B5569-8B70-8044-B7E8-DA710118C56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1225" y="4389438"/>
            <a:ext cx="5170488" cy="42354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1" name="Rectangle 7">
            <a:extLst>
              <a:ext uri="{FF2B5EF4-FFF2-40B4-BE49-F238E27FC236}">
                <a16:creationId xmlns:a16="http://schemas.microsoft.com/office/drawing/2014/main" id="{C0B3523C-CD7D-A544-84AE-7864CE710B4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18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18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18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18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fld id="{9841A4AA-1D02-8C46-A581-657A52B38704}" type="slidenum">
              <a:rPr kumimoji="0" lang="en-US" altLang="en-US" smtClean="0"/>
              <a:pPr eaLnBrk="1" hangingPunct="1">
                <a:spcBef>
                  <a:spcPct val="0"/>
                </a:spcBef>
              </a:pPr>
              <a:t>54</a:t>
            </a:fld>
            <a:endParaRPr kumimoji="0" lang="en-US" altLang="en-US"/>
          </a:p>
        </p:txBody>
      </p:sp>
      <p:sp>
        <p:nvSpPr>
          <p:cNvPr id="97282" name="Rectangle 2">
            <a:extLst>
              <a:ext uri="{FF2B5EF4-FFF2-40B4-BE49-F238E27FC236}">
                <a16:creationId xmlns:a16="http://schemas.microsoft.com/office/drawing/2014/main" id="{255951EE-0161-D54C-8C01-EF21D306F99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693738"/>
            <a:ext cx="4618038" cy="3465512"/>
          </a:xfrm>
          <a:ln/>
        </p:spPr>
      </p:sp>
      <p:sp>
        <p:nvSpPr>
          <p:cNvPr id="97283" name="Rectangle 3">
            <a:extLst>
              <a:ext uri="{FF2B5EF4-FFF2-40B4-BE49-F238E27FC236}">
                <a16:creationId xmlns:a16="http://schemas.microsoft.com/office/drawing/2014/main" id="{B7120F85-0F54-2C48-AA4F-27AD58DC522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1225" y="4389438"/>
            <a:ext cx="5170488" cy="42354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Rectangle 7">
            <a:extLst>
              <a:ext uri="{FF2B5EF4-FFF2-40B4-BE49-F238E27FC236}">
                <a16:creationId xmlns:a16="http://schemas.microsoft.com/office/drawing/2014/main" id="{2E7A4259-C6E8-E940-AC9A-EB7F006951C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18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18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18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18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fld id="{BCB45649-D15A-4D4E-A7C9-6A45086EC652}" type="slidenum">
              <a:rPr kumimoji="0" lang="en-US" altLang="en-US" smtClean="0"/>
              <a:pPr eaLnBrk="1" hangingPunct="1">
                <a:spcBef>
                  <a:spcPct val="0"/>
                </a:spcBef>
              </a:pPr>
              <a:t>6</a:t>
            </a:fld>
            <a:endParaRPr kumimoji="0" lang="en-US" altLang="en-US"/>
          </a:p>
        </p:txBody>
      </p:sp>
      <p:sp>
        <p:nvSpPr>
          <p:cNvPr id="13314" name="Rectangle 2">
            <a:extLst>
              <a:ext uri="{FF2B5EF4-FFF2-40B4-BE49-F238E27FC236}">
                <a16:creationId xmlns:a16="http://schemas.microsoft.com/office/drawing/2014/main" id="{A1E43F1A-B47C-5B4B-BA78-2408D8E30CC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693738"/>
            <a:ext cx="4618038" cy="3465512"/>
          </a:xfrm>
          <a:ln/>
        </p:spPr>
      </p:sp>
      <p:sp>
        <p:nvSpPr>
          <p:cNvPr id="13315" name="Rectangle 3">
            <a:extLst>
              <a:ext uri="{FF2B5EF4-FFF2-40B4-BE49-F238E27FC236}">
                <a16:creationId xmlns:a16="http://schemas.microsoft.com/office/drawing/2014/main" id="{C711691F-5D94-B941-9404-45A38A69F15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1225" y="4389438"/>
            <a:ext cx="5170488" cy="42354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29" name="Rectangle 7">
            <a:extLst>
              <a:ext uri="{FF2B5EF4-FFF2-40B4-BE49-F238E27FC236}">
                <a16:creationId xmlns:a16="http://schemas.microsoft.com/office/drawing/2014/main" id="{0AA0D1E2-4A8D-074B-A6C4-C2A9C5ECC32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18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18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18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18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fld id="{D5006113-1F94-B444-BEC4-437531572692}" type="slidenum">
              <a:rPr kumimoji="0" lang="en-US" altLang="en-US" smtClean="0"/>
              <a:pPr eaLnBrk="1" hangingPunct="1">
                <a:spcBef>
                  <a:spcPct val="0"/>
                </a:spcBef>
              </a:pPr>
              <a:t>55</a:t>
            </a:fld>
            <a:endParaRPr kumimoji="0" lang="en-US" altLang="en-US"/>
          </a:p>
        </p:txBody>
      </p:sp>
      <p:sp>
        <p:nvSpPr>
          <p:cNvPr id="99330" name="Rectangle 2">
            <a:extLst>
              <a:ext uri="{FF2B5EF4-FFF2-40B4-BE49-F238E27FC236}">
                <a16:creationId xmlns:a16="http://schemas.microsoft.com/office/drawing/2014/main" id="{879D52AC-8FB3-EE43-B7ED-41F644F789C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693738"/>
            <a:ext cx="4618038" cy="3465512"/>
          </a:xfrm>
          <a:ln/>
        </p:spPr>
      </p:sp>
      <p:sp>
        <p:nvSpPr>
          <p:cNvPr id="99331" name="Rectangle 3">
            <a:extLst>
              <a:ext uri="{FF2B5EF4-FFF2-40B4-BE49-F238E27FC236}">
                <a16:creationId xmlns:a16="http://schemas.microsoft.com/office/drawing/2014/main" id="{514CE5E0-4B10-DB42-8497-CE8073C9ECF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1225" y="4389438"/>
            <a:ext cx="5170488" cy="42354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7" name="Rectangle 7">
            <a:extLst>
              <a:ext uri="{FF2B5EF4-FFF2-40B4-BE49-F238E27FC236}">
                <a16:creationId xmlns:a16="http://schemas.microsoft.com/office/drawing/2014/main" id="{AD4FB590-C05A-9A4E-A1B1-349C40A07E8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18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18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18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18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fld id="{59F6C69A-5FBF-A14B-AD8A-C5B14E112B97}" type="slidenum">
              <a:rPr kumimoji="0" lang="en-US" altLang="en-US" smtClean="0"/>
              <a:pPr eaLnBrk="1" hangingPunct="1">
                <a:spcBef>
                  <a:spcPct val="0"/>
                </a:spcBef>
              </a:pPr>
              <a:t>56</a:t>
            </a:fld>
            <a:endParaRPr kumimoji="0" lang="en-US" altLang="en-US"/>
          </a:p>
        </p:txBody>
      </p:sp>
      <p:sp>
        <p:nvSpPr>
          <p:cNvPr id="101378" name="Rectangle 2">
            <a:extLst>
              <a:ext uri="{FF2B5EF4-FFF2-40B4-BE49-F238E27FC236}">
                <a16:creationId xmlns:a16="http://schemas.microsoft.com/office/drawing/2014/main" id="{1AF5116D-60EE-4B4D-BA6D-CCBCC96F787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79" name="Rectangle 3">
            <a:extLst>
              <a:ext uri="{FF2B5EF4-FFF2-40B4-BE49-F238E27FC236}">
                <a16:creationId xmlns:a16="http://schemas.microsoft.com/office/drawing/2014/main" id="{EA418618-C316-6044-AF6B-B7A5ECCF1E2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5" name="Rectangle 7">
            <a:extLst>
              <a:ext uri="{FF2B5EF4-FFF2-40B4-BE49-F238E27FC236}">
                <a16:creationId xmlns:a16="http://schemas.microsoft.com/office/drawing/2014/main" id="{4826942B-030F-F041-8D5A-590F228B446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18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18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18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18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fld id="{E209115F-7F84-184A-8A80-CCB9672E0B41}" type="slidenum">
              <a:rPr kumimoji="0" lang="en-US" altLang="en-US" smtClean="0"/>
              <a:pPr eaLnBrk="1" hangingPunct="1">
                <a:spcBef>
                  <a:spcPct val="0"/>
                </a:spcBef>
              </a:pPr>
              <a:t>57</a:t>
            </a:fld>
            <a:endParaRPr kumimoji="0" lang="en-US" altLang="en-US"/>
          </a:p>
        </p:txBody>
      </p:sp>
      <p:sp>
        <p:nvSpPr>
          <p:cNvPr id="103426" name="Rectangle 2">
            <a:extLst>
              <a:ext uri="{FF2B5EF4-FFF2-40B4-BE49-F238E27FC236}">
                <a16:creationId xmlns:a16="http://schemas.microsoft.com/office/drawing/2014/main" id="{306342AE-E817-7A47-B9F7-FD022DBCD98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693738"/>
            <a:ext cx="4618038" cy="3465512"/>
          </a:xfrm>
          <a:ln/>
        </p:spPr>
      </p:sp>
      <p:sp>
        <p:nvSpPr>
          <p:cNvPr id="103427" name="Rectangle 3">
            <a:extLst>
              <a:ext uri="{FF2B5EF4-FFF2-40B4-BE49-F238E27FC236}">
                <a16:creationId xmlns:a16="http://schemas.microsoft.com/office/drawing/2014/main" id="{EBCA54F1-EB31-AF4D-9A06-3AFEC1D012E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1225" y="4389438"/>
            <a:ext cx="5170488" cy="42354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3" name="Rectangle 7">
            <a:extLst>
              <a:ext uri="{FF2B5EF4-FFF2-40B4-BE49-F238E27FC236}">
                <a16:creationId xmlns:a16="http://schemas.microsoft.com/office/drawing/2014/main" id="{8B4FD0CC-2C3E-4A41-ADA6-E5D711C33AD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18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18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18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18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fld id="{8196B0D2-D4CB-BE42-9D61-C6BD77ABB136}" type="slidenum">
              <a:rPr kumimoji="0" lang="en-US" altLang="en-US" smtClean="0"/>
              <a:pPr eaLnBrk="1" hangingPunct="1">
                <a:spcBef>
                  <a:spcPct val="0"/>
                </a:spcBef>
              </a:pPr>
              <a:t>58</a:t>
            </a:fld>
            <a:endParaRPr kumimoji="0" lang="en-US" altLang="en-US"/>
          </a:p>
        </p:txBody>
      </p:sp>
      <p:sp>
        <p:nvSpPr>
          <p:cNvPr id="105474" name="Rectangle 2">
            <a:extLst>
              <a:ext uri="{FF2B5EF4-FFF2-40B4-BE49-F238E27FC236}">
                <a16:creationId xmlns:a16="http://schemas.microsoft.com/office/drawing/2014/main" id="{75E669B0-CF05-8B49-A667-EC458F49CE4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693738"/>
            <a:ext cx="4618038" cy="3465512"/>
          </a:xfrm>
          <a:ln/>
        </p:spPr>
      </p:sp>
      <p:sp>
        <p:nvSpPr>
          <p:cNvPr id="105475" name="Rectangle 3">
            <a:extLst>
              <a:ext uri="{FF2B5EF4-FFF2-40B4-BE49-F238E27FC236}">
                <a16:creationId xmlns:a16="http://schemas.microsoft.com/office/drawing/2014/main" id="{CF9FC1B8-E2C5-D748-94E1-6F985D19F10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1225" y="4389438"/>
            <a:ext cx="5170488" cy="42354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1" name="Rectangle 7">
            <a:extLst>
              <a:ext uri="{FF2B5EF4-FFF2-40B4-BE49-F238E27FC236}">
                <a16:creationId xmlns:a16="http://schemas.microsoft.com/office/drawing/2014/main" id="{82AFC155-9228-C04B-A336-829DEFAB693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18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18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18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18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fld id="{02475094-6173-3B49-915C-C4E00CF00888}" type="slidenum">
              <a:rPr kumimoji="0" lang="en-US" altLang="en-US" smtClean="0"/>
              <a:pPr eaLnBrk="1" hangingPunct="1">
                <a:spcBef>
                  <a:spcPct val="0"/>
                </a:spcBef>
              </a:pPr>
              <a:t>59</a:t>
            </a:fld>
            <a:endParaRPr kumimoji="0" lang="en-US" altLang="en-US"/>
          </a:p>
        </p:txBody>
      </p:sp>
      <p:sp>
        <p:nvSpPr>
          <p:cNvPr id="107522" name="Rectangle 2">
            <a:extLst>
              <a:ext uri="{FF2B5EF4-FFF2-40B4-BE49-F238E27FC236}">
                <a16:creationId xmlns:a16="http://schemas.microsoft.com/office/drawing/2014/main" id="{D6D21D28-837E-9042-A6C7-EF063238F49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693738"/>
            <a:ext cx="4618038" cy="3465512"/>
          </a:xfrm>
          <a:ln/>
        </p:spPr>
      </p:sp>
      <p:sp>
        <p:nvSpPr>
          <p:cNvPr id="107523" name="Rectangle 3">
            <a:extLst>
              <a:ext uri="{FF2B5EF4-FFF2-40B4-BE49-F238E27FC236}">
                <a16:creationId xmlns:a16="http://schemas.microsoft.com/office/drawing/2014/main" id="{8EAB0160-D307-7E42-8CFA-86CB5DE295B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1225" y="4389438"/>
            <a:ext cx="5170488" cy="42354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69" name="Rectangle 7">
            <a:extLst>
              <a:ext uri="{FF2B5EF4-FFF2-40B4-BE49-F238E27FC236}">
                <a16:creationId xmlns:a16="http://schemas.microsoft.com/office/drawing/2014/main" id="{5F495890-56BC-0649-BC9A-61B0BA9FC78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18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18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18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18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fld id="{46920C20-2207-5E49-AF4F-C592C45FA101}" type="slidenum">
              <a:rPr kumimoji="0" lang="en-US" altLang="en-US" smtClean="0"/>
              <a:pPr eaLnBrk="1" hangingPunct="1">
                <a:spcBef>
                  <a:spcPct val="0"/>
                </a:spcBef>
              </a:pPr>
              <a:t>60</a:t>
            </a:fld>
            <a:endParaRPr kumimoji="0" lang="en-US" altLang="en-US"/>
          </a:p>
        </p:txBody>
      </p:sp>
      <p:sp>
        <p:nvSpPr>
          <p:cNvPr id="109570" name="Rectangle 2">
            <a:extLst>
              <a:ext uri="{FF2B5EF4-FFF2-40B4-BE49-F238E27FC236}">
                <a16:creationId xmlns:a16="http://schemas.microsoft.com/office/drawing/2014/main" id="{C64FEBA1-ADF0-C34E-8FF6-B2E380B3C72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693738"/>
            <a:ext cx="4618038" cy="3465512"/>
          </a:xfrm>
          <a:ln/>
        </p:spPr>
      </p:sp>
      <p:sp>
        <p:nvSpPr>
          <p:cNvPr id="109571" name="Rectangle 3">
            <a:extLst>
              <a:ext uri="{FF2B5EF4-FFF2-40B4-BE49-F238E27FC236}">
                <a16:creationId xmlns:a16="http://schemas.microsoft.com/office/drawing/2014/main" id="{DD2A5CF4-62C7-2A42-B61C-AC2D0BAC778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1225" y="4389438"/>
            <a:ext cx="5170488" cy="42354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7" name="Slide Image Placeholder 1">
            <a:extLst>
              <a:ext uri="{FF2B5EF4-FFF2-40B4-BE49-F238E27FC236}">
                <a16:creationId xmlns:a16="http://schemas.microsoft.com/office/drawing/2014/main" id="{1B714E40-3285-A145-8F64-9F69CA230FC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1618" name="Notes Placeholder 2">
            <a:extLst>
              <a:ext uri="{FF2B5EF4-FFF2-40B4-BE49-F238E27FC236}">
                <a16:creationId xmlns:a16="http://schemas.microsoft.com/office/drawing/2014/main" id="{BA98DD0C-50C0-7A45-98C6-DFEF75D367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232452" name="Header Placeholder 3">
            <a:extLst>
              <a:ext uri="{FF2B5EF4-FFF2-40B4-BE49-F238E27FC236}">
                <a16:creationId xmlns:a16="http://schemas.microsoft.com/office/drawing/2014/main" id="{D5D95D03-4C68-5448-BDCC-B34A54E3F54E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CS4495/7495 2004</a:t>
            </a:r>
          </a:p>
        </p:txBody>
      </p:sp>
      <p:sp>
        <p:nvSpPr>
          <p:cNvPr id="111620" name="Date Placeholder 4">
            <a:extLst>
              <a:ext uri="{FF2B5EF4-FFF2-40B4-BE49-F238E27FC236}">
                <a16:creationId xmlns:a16="http://schemas.microsoft.com/office/drawing/2014/main" id="{85CDEEAC-B3BC-D949-81DC-A98F743FDB0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18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18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18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18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A2A60CEC-DDB4-0A45-8A35-0C1309DB2802}" type="datetime1">
              <a:rPr kumimoji="0" lang="en-US" altLang="en-US" smtClean="0">
                <a:latin typeface="Times New Roman" panose="02020603050405020304" pitchFamily="18" charset="0"/>
              </a:rPr>
              <a:pPr>
                <a:spcBef>
                  <a:spcPct val="0"/>
                </a:spcBef>
              </a:pPr>
              <a:t>2/26/23</a:t>
            </a:fld>
            <a:endParaRPr kumimoji="0" lang="en-US" altLang="en-US">
              <a:latin typeface="Times New Roman" panose="02020603050405020304" pitchFamily="18" charset="0"/>
            </a:endParaRPr>
          </a:p>
        </p:txBody>
      </p:sp>
      <p:sp>
        <p:nvSpPr>
          <p:cNvPr id="232454" name="Footer Placeholder 5">
            <a:extLst>
              <a:ext uri="{FF2B5EF4-FFF2-40B4-BE49-F238E27FC236}">
                <a16:creationId xmlns:a16="http://schemas.microsoft.com/office/drawing/2014/main" id="{4D4ABEE6-4A9E-6E43-A2B8-373F4E03FDC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Local Invariant Features</a:t>
            </a:r>
          </a:p>
        </p:txBody>
      </p:sp>
      <p:sp>
        <p:nvSpPr>
          <p:cNvPr id="111622" name="Slide Number Placeholder 6">
            <a:extLst>
              <a:ext uri="{FF2B5EF4-FFF2-40B4-BE49-F238E27FC236}">
                <a16:creationId xmlns:a16="http://schemas.microsoft.com/office/drawing/2014/main" id="{9FB0BF91-6892-CE42-8CB0-0DD18D55FFD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18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18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18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18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4DC27E87-E4C7-694C-B46D-F217EE2F9387}" type="slidenum">
              <a:rPr kumimoji="0" lang="en-US" altLang="en-US" smtClean="0">
                <a:latin typeface="Times New Roman" panose="02020603050405020304" pitchFamily="18" charset="0"/>
              </a:rPr>
              <a:pPr>
                <a:spcBef>
                  <a:spcPct val="0"/>
                </a:spcBef>
              </a:pPr>
              <a:t>61</a:t>
            </a:fld>
            <a:endParaRPr kumimoji="0"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Slide Image Placeholder 1">
            <a:extLst>
              <a:ext uri="{FF2B5EF4-FFF2-40B4-BE49-F238E27FC236}">
                <a16:creationId xmlns:a16="http://schemas.microsoft.com/office/drawing/2014/main" id="{0F393DF5-6737-1546-ABCC-4E7D226DF05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58" name="Notes Placeholder 2">
            <a:extLst>
              <a:ext uri="{FF2B5EF4-FFF2-40B4-BE49-F238E27FC236}">
                <a16:creationId xmlns:a16="http://schemas.microsoft.com/office/drawing/2014/main" id="{28B82D46-EB4F-4141-8489-99476E3C07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cs typeface="Arial" panose="020B0604020202020204" pitchFamily="34" charset="0"/>
            </a:endParaRPr>
          </a:p>
        </p:txBody>
      </p:sp>
      <p:sp>
        <p:nvSpPr>
          <p:cNvPr id="19459" name="Slide Number Placeholder 3">
            <a:extLst>
              <a:ext uri="{FF2B5EF4-FFF2-40B4-BE49-F238E27FC236}">
                <a16:creationId xmlns:a16="http://schemas.microsoft.com/office/drawing/2014/main" id="{DCDC111C-1D88-F345-8693-EAFE1F21D2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18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18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18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18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fld id="{56CEF943-C463-444A-BF5B-96A9EA71BEF2}" type="slidenum">
              <a:rPr kumimoji="0" lang="en-US" altLang="en-US" smtClean="0">
                <a:solidFill>
                  <a:srgbClr val="000000"/>
                </a:solidFill>
              </a:rPr>
              <a:pPr eaLnBrk="1" hangingPunct="1">
                <a:spcBef>
                  <a:spcPct val="0"/>
                </a:spcBef>
              </a:pPr>
              <a:t>11</a:t>
            </a:fld>
            <a:endParaRPr kumimoji="0"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Slide Image Placeholder 1">
            <a:extLst>
              <a:ext uri="{FF2B5EF4-FFF2-40B4-BE49-F238E27FC236}">
                <a16:creationId xmlns:a16="http://schemas.microsoft.com/office/drawing/2014/main" id="{462E3132-8E50-2D46-85D9-6369FA15B4B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0" name="Notes Placeholder 2">
            <a:extLst>
              <a:ext uri="{FF2B5EF4-FFF2-40B4-BE49-F238E27FC236}">
                <a16:creationId xmlns:a16="http://schemas.microsoft.com/office/drawing/2014/main" id="{85AC4933-0E7F-3E48-B67F-2DDD415FE0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cs typeface="Arial" panose="020B0604020202020204" pitchFamily="34" charset="0"/>
              </a:rPr>
              <a:t>Corners!</a:t>
            </a:r>
          </a:p>
        </p:txBody>
      </p:sp>
      <p:sp>
        <p:nvSpPr>
          <p:cNvPr id="22531" name="Slide Number Placeholder 3">
            <a:extLst>
              <a:ext uri="{FF2B5EF4-FFF2-40B4-BE49-F238E27FC236}">
                <a16:creationId xmlns:a16="http://schemas.microsoft.com/office/drawing/2014/main" id="{DCB1BE07-93AE-A648-B2CA-D81D63D5AC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18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18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18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18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fld id="{956AE2FC-607A-6643-B2F8-C805DFF390EA}" type="slidenum">
              <a:rPr kumimoji="0" lang="en-US" altLang="en-US" smtClean="0">
                <a:solidFill>
                  <a:srgbClr val="000000"/>
                </a:solidFill>
              </a:rPr>
              <a:pPr eaLnBrk="1" hangingPunct="1">
                <a:spcBef>
                  <a:spcPct val="0"/>
                </a:spcBef>
              </a:pPr>
              <a:t>14</a:t>
            </a:fld>
            <a:endParaRPr kumimoji="0"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Slide Image Placeholder 1">
            <a:extLst>
              <a:ext uri="{FF2B5EF4-FFF2-40B4-BE49-F238E27FC236}">
                <a16:creationId xmlns:a16="http://schemas.microsoft.com/office/drawing/2014/main" id="{3240A8F0-9253-6F4E-9BA0-EEB6D8420E5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78" name="Notes Placeholder 2">
            <a:extLst>
              <a:ext uri="{FF2B5EF4-FFF2-40B4-BE49-F238E27FC236}">
                <a16:creationId xmlns:a16="http://schemas.microsoft.com/office/drawing/2014/main" id="{58A723F6-F387-F14E-9770-270FC0008D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cs typeface="Arial" panose="020B0604020202020204" pitchFamily="34" charset="0"/>
              </a:rPr>
              <a:t>Blobs!</a:t>
            </a:r>
          </a:p>
        </p:txBody>
      </p:sp>
      <p:sp>
        <p:nvSpPr>
          <p:cNvPr id="24579" name="Slide Number Placeholder 3">
            <a:extLst>
              <a:ext uri="{FF2B5EF4-FFF2-40B4-BE49-F238E27FC236}">
                <a16:creationId xmlns:a16="http://schemas.microsoft.com/office/drawing/2014/main" id="{23A7F655-9ABC-4149-B0F6-0F87979E92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18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18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18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18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fld id="{5103AF7A-597A-5F40-9F8E-491EBF9A6D3A}" type="slidenum">
              <a:rPr kumimoji="0" lang="en-US" altLang="en-US" smtClean="0">
                <a:solidFill>
                  <a:srgbClr val="000000"/>
                </a:solidFill>
              </a:rPr>
              <a:pPr eaLnBrk="1" hangingPunct="1">
                <a:spcBef>
                  <a:spcPct val="0"/>
                </a:spcBef>
              </a:pPr>
              <a:t>15</a:t>
            </a:fld>
            <a:endParaRPr kumimoji="0"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7">
            <a:extLst>
              <a:ext uri="{FF2B5EF4-FFF2-40B4-BE49-F238E27FC236}">
                <a16:creationId xmlns:a16="http://schemas.microsoft.com/office/drawing/2014/main" id="{57DA853E-9303-2C40-833B-4CB3C989E60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18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18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18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18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fld id="{FBA20BEF-FD46-9743-8438-4D7C72D46734}" type="slidenum">
              <a:rPr kumimoji="0" lang="en-US" altLang="en-US" smtClean="0"/>
              <a:pPr eaLnBrk="1" hangingPunct="1">
                <a:spcBef>
                  <a:spcPct val="0"/>
                </a:spcBef>
              </a:pPr>
              <a:t>16</a:t>
            </a:fld>
            <a:endParaRPr kumimoji="0" lang="en-US" altLang="en-US"/>
          </a:p>
        </p:txBody>
      </p:sp>
      <p:sp>
        <p:nvSpPr>
          <p:cNvPr id="26626" name="Rectangle 2">
            <a:extLst>
              <a:ext uri="{FF2B5EF4-FFF2-40B4-BE49-F238E27FC236}">
                <a16:creationId xmlns:a16="http://schemas.microsoft.com/office/drawing/2014/main" id="{B7193941-DF40-674A-BE58-AEB24EEFB96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7" name="Rectangle 3">
            <a:extLst>
              <a:ext uri="{FF2B5EF4-FFF2-40B4-BE49-F238E27FC236}">
                <a16:creationId xmlns:a16="http://schemas.microsoft.com/office/drawing/2014/main" id="{64F1167B-9AFA-3C43-89F0-77C895FEFAB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>
                <a:cs typeface="Arial" panose="020B0604020202020204" pitchFamily="34" charset="0"/>
              </a:rPr>
              <a:t>http://g.co/maps/qcrr3   google street view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7">
            <a:extLst>
              <a:ext uri="{FF2B5EF4-FFF2-40B4-BE49-F238E27FC236}">
                <a16:creationId xmlns:a16="http://schemas.microsoft.com/office/drawing/2014/main" id="{2D7BA004-7423-E74B-9B1A-092F84C7725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18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18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18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18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fld id="{8FEF9D1E-278D-8E4C-BBB1-3CCE907B5C59}" type="slidenum">
              <a:rPr kumimoji="0" lang="en-US" altLang="en-US" smtClean="0"/>
              <a:pPr eaLnBrk="1" hangingPunct="1">
                <a:spcBef>
                  <a:spcPct val="0"/>
                </a:spcBef>
              </a:pPr>
              <a:t>17</a:t>
            </a:fld>
            <a:endParaRPr kumimoji="0" lang="en-US" altLang="en-US"/>
          </a:p>
        </p:txBody>
      </p:sp>
      <p:sp>
        <p:nvSpPr>
          <p:cNvPr id="28674" name="Rectangle 2">
            <a:extLst>
              <a:ext uri="{FF2B5EF4-FFF2-40B4-BE49-F238E27FC236}">
                <a16:creationId xmlns:a16="http://schemas.microsoft.com/office/drawing/2014/main" id="{DD38E9A2-9454-444B-908D-3423DA23238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5" name="Rectangle 3">
            <a:extLst>
              <a:ext uri="{FF2B5EF4-FFF2-40B4-BE49-F238E27FC236}">
                <a16:creationId xmlns:a16="http://schemas.microsoft.com/office/drawing/2014/main" id="{BB22DA8E-6DCF-9A41-9E4B-DB27F3B162E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9742413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120061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939840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458200" cy="8382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295400"/>
            <a:ext cx="411480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4400" y="1295400"/>
            <a:ext cx="411480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27926094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458200" cy="8382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295400"/>
            <a:ext cx="411480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724400" y="1295400"/>
            <a:ext cx="4114800" cy="25527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724400" y="4000500"/>
            <a:ext cx="4114800" cy="25527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33536850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200121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028958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479867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331364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635016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564273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860725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642032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5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0FFC2F3A-5129-D442-978A-BCB6F2ECCD0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6404C5EE-A925-4346-A3D7-1D323194897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38" r:id="rId1"/>
    <p:sldLayoutId id="2147484228" r:id="rId2"/>
    <p:sldLayoutId id="2147484229" r:id="rId3"/>
    <p:sldLayoutId id="2147484230" r:id="rId4"/>
    <p:sldLayoutId id="2147484231" r:id="rId5"/>
    <p:sldLayoutId id="2147484232" r:id="rId6"/>
    <p:sldLayoutId id="2147484233" r:id="rId7"/>
    <p:sldLayoutId id="2147484234" r:id="rId8"/>
    <p:sldLayoutId id="2147484235" r:id="rId9"/>
    <p:sldLayoutId id="2147484236" r:id="rId10"/>
    <p:sldLayoutId id="2147484237" r:id="rId11"/>
    <p:sldLayoutId id="2147484239" r:id="rId12"/>
    <p:sldLayoutId id="2147484240" r:id="rId13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+mj-lt"/>
          <a:ea typeface="MS PGothic" panose="020B0600070205080204" pitchFamily="34" charset="-128"/>
          <a:cs typeface="ＭＳ Ｐゴシック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CosmosBQ-Light" pitchFamily="50" charset="0"/>
          <a:ea typeface="MS PGothic" panose="020B0600070205080204" pitchFamily="34" charset="-128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CosmosBQ-Light" pitchFamily="50" charset="0"/>
          <a:ea typeface="MS PGothic" panose="020B0600070205080204" pitchFamily="34" charset="-128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CosmosBQ-Light" pitchFamily="50" charset="0"/>
          <a:ea typeface="MS PGothic" panose="020B0600070205080204" pitchFamily="34" charset="-128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CosmosBQ-Light" pitchFamily="50" charset="0"/>
          <a:ea typeface="MS PGothic" panose="020B0600070205080204" pitchFamily="34" charset="-128"/>
          <a:cs typeface="ＭＳ Ｐゴシック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CosmosBQ-Light" pitchFamily="50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CosmosBQ-Light" pitchFamily="50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CosmosBQ-Light" pitchFamily="50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CosmosBQ-Light" pitchFamily="50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bg1"/>
          </a:solidFill>
          <a:latin typeface="+mn-lt"/>
          <a:ea typeface="MS PGothic" panose="020B0600070205080204" pitchFamily="34" charset="-128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bg1"/>
          </a:solidFill>
          <a:latin typeface="+mn-lt"/>
          <a:ea typeface="MS PGothic" panose="020B0600070205080204" pitchFamily="34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bg1"/>
          </a:solidFill>
          <a:latin typeface="+mn-lt"/>
          <a:ea typeface="MS PGothic" panose="020B0600070205080204" pitchFamily="34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bg1"/>
          </a:solidFill>
          <a:latin typeface="+mn-lt"/>
          <a:ea typeface="MS PGothic" panose="020B0600070205080204" pitchFamily="34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  <a:ea typeface="MS PGothic" panose="020B0600070205080204" pitchFamily="34" charset="-128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e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6.jpeg"/><Relationship Id="rId7" Type="http://schemas.openxmlformats.org/officeDocument/2006/relationships/image" Target="../media/image28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6.bin"/><Relationship Id="rId5" Type="http://schemas.openxmlformats.org/officeDocument/2006/relationships/image" Target="../media/image27.emf"/><Relationship Id="rId4" Type="http://schemas.openxmlformats.org/officeDocument/2006/relationships/oleObject" Target="../embeddings/oleObject5.bin"/><Relationship Id="rId9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oleObject" Target="../embeddings/oleObject11.bin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emf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sse.uwa.edu.au/~pk/research/matlabfns/Spatial/Docs/Harris/A_Combined_Corner_and_Edge_Detector.pdf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4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emf"/><Relationship Id="rId5" Type="http://schemas.openxmlformats.org/officeDocument/2006/relationships/oleObject" Target="../embeddings/oleObject15.bin"/><Relationship Id="rId4" Type="http://schemas.openxmlformats.org/officeDocument/2006/relationships/image" Target="../media/image34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oleObject" Target="../embeddings/oleObject16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emf"/><Relationship Id="rId4" Type="http://schemas.openxmlformats.org/officeDocument/2006/relationships/oleObject" Target="../embeddings/oleObject17.bin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7" Type="http://schemas.openxmlformats.org/officeDocument/2006/relationships/image" Target="../media/image41.emf"/><Relationship Id="rId2" Type="http://schemas.openxmlformats.org/officeDocument/2006/relationships/oleObject" Target="../embeddings/oleObject18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20.bin"/><Relationship Id="rId5" Type="http://schemas.openxmlformats.org/officeDocument/2006/relationships/image" Target="../media/image40.emf"/><Relationship Id="rId4" Type="http://schemas.openxmlformats.org/officeDocument/2006/relationships/oleObject" Target="../embeddings/oleObject19.bin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emf"/><Relationship Id="rId3" Type="http://schemas.openxmlformats.org/officeDocument/2006/relationships/oleObject" Target="../embeddings/oleObject21.bin"/><Relationship Id="rId7" Type="http://schemas.openxmlformats.org/officeDocument/2006/relationships/oleObject" Target="../embeddings/oleObject23.bin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emf"/><Relationship Id="rId5" Type="http://schemas.openxmlformats.org/officeDocument/2006/relationships/oleObject" Target="../embeddings/oleObject22.bin"/><Relationship Id="rId4" Type="http://schemas.openxmlformats.org/officeDocument/2006/relationships/image" Target="../media/image34.emf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emf"/><Relationship Id="rId3" Type="http://schemas.openxmlformats.org/officeDocument/2006/relationships/oleObject" Target="../embeddings/oleObject24.bin"/><Relationship Id="rId7" Type="http://schemas.openxmlformats.org/officeDocument/2006/relationships/oleObject" Target="../embeddings/oleObject26.bin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emf"/><Relationship Id="rId5" Type="http://schemas.openxmlformats.org/officeDocument/2006/relationships/oleObject" Target="../embeddings/oleObject25.bin"/><Relationship Id="rId4" Type="http://schemas.openxmlformats.org/officeDocument/2006/relationships/image" Target="../media/image34.emf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notesSlide" Target="../notesSlides/notesSlide24.xml"/><Relationship Id="rId7" Type="http://schemas.openxmlformats.org/officeDocument/2006/relationships/image" Target="../media/image45.em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oleObject" Target="../embeddings/oleObject28.bin"/><Relationship Id="rId5" Type="http://schemas.openxmlformats.org/officeDocument/2006/relationships/image" Target="../media/image44.emf"/><Relationship Id="rId4" Type="http://schemas.openxmlformats.org/officeDocument/2006/relationships/oleObject" Target="../embeddings/oleObject27.bin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oleObject" Target="../embeddings/oleObject29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emf"/><Relationship Id="rId4" Type="http://schemas.openxmlformats.org/officeDocument/2006/relationships/oleObject" Target="../embeddings/oleObject30.bin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oleObject" Target="../embeddings/oleObject31.bin"/><Relationship Id="rId7" Type="http://schemas.openxmlformats.org/officeDocument/2006/relationships/image" Target="../media/image50.png"/><Relationship Id="rId12" Type="http://schemas.openxmlformats.org/officeDocument/2006/relationships/image" Target="../media/image53.e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emf"/><Relationship Id="rId11" Type="http://schemas.openxmlformats.org/officeDocument/2006/relationships/oleObject" Target="../embeddings/oleObject34.bin"/><Relationship Id="rId5" Type="http://schemas.openxmlformats.org/officeDocument/2006/relationships/oleObject" Target="../embeddings/oleObject32.bin"/><Relationship Id="rId10" Type="http://schemas.openxmlformats.org/officeDocument/2006/relationships/image" Target="../media/image52.emf"/><Relationship Id="rId4" Type="http://schemas.openxmlformats.org/officeDocument/2006/relationships/image" Target="../media/image48.emf"/><Relationship Id="rId9" Type="http://schemas.openxmlformats.org/officeDocument/2006/relationships/oleObject" Target="../embeddings/oleObject33.bin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55.e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36.bin"/><Relationship Id="rId5" Type="http://schemas.openxmlformats.org/officeDocument/2006/relationships/image" Target="../media/image45.emf"/><Relationship Id="rId4" Type="http://schemas.openxmlformats.org/officeDocument/2006/relationships/oleObject" Target="../embeddings/oleObject35.bin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7.bin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emf"/><Relationship Id="rId5" Type="http://schemas.openxmlformats.org/officeDocument/2006/relationships/oleObject" Target="../embeddings/oleObject38.bin"/><Relationship Id="rId4" Type="http://schemas.openxmlformats.org/officeDocument/2006/relationships/image" Target="../media/image55.e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9.bin"/><Relationship Id="rId7" Type="http://schemas.openxmlformats.org/officeDocument/2006/relationships/image" Target="../media/image45.e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40.bin"/><Relationship Id="rId5" Type="http://schemas.openxmlformats.org/officeDocument/2006/relationships/image" Target="../media/image58.png"/><Relationship Id="rId4" Type="http://schemas.openxmlformats.org/officeDocument/2006/relationships/image" Target="../media/image57.e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1.bin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emf"/><Relationship Id="rId5" Type="http://schemas.openxmlformats.org/officeDocument/2006/relationships/oleObject" Target="../embeddings/oleObject42.bin"/><Relationship Id="rId4" Type="http://schemas.openxmlformats.org/officeDocument/2006/relationships/image" Target="../media/image56.e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3.bin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4.bin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jpeg"/><Relationship Id="rId4" Type="http://schemas.openxmlformats.org/officeDocument/2006/relationships/image" Target="../media/image59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5.bin"/><Relationship Id="rId7" Type="http://schemas.openxmlformats.org/officeDocument/2006/relationships/image" Target="../media/image56.em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41.bin"/><Relationship Id="rId5" Type="http://schemas.openxmlformats.org/officeDocument/2006/relationships/image" Target="../media/image62.png"/><Relationship Id="rId4" Type="http://schemas.openxmlformats.org/officeDocument/2006/relationships/image" Target="../media/image61.emf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72.png"/><Relationship Id="rId18" Type="http://schemas.openxmlformats.org/officeDocument/2006/relationships/oleObject" Target="../embeddings/oleObject49.bin"/><Relationship Id="rId3" Type="http://schemas.openxmlformats.org/officeDocument/2006/relationships/oleObject" Target="../embeddings/oleObject46.bin"/><Relationship Id="rId21" Type="http://schemas.openxmlformats.org/officeDocument/2006/relationships/image" Target="../media/image62.png"/><Relationship Id="rId7" Type="http://schemas.openxmlformats.org/officeDocument/2006/relationships/image" Target="../media/image66.png"/><Relationship Id="rId12" Type="http://schemas.openxmlformats.org/officeDocument/2006/relationships/image" Target="../media/image71.png"/><Relationship Id="rId17" Type="http://schemas.openxmlformats.org/officeDocument/2006/relationships/image" Target="../media/image74.emf"/><Relationship Id="rId2" Type="http://schemas.openxmlformats.org/officeDocument/2006/relationships/notesSlide" Target="../notesSlides/notesSlide35.xml"/><Relationship Id="rId16" Type="http://schemas.openxmlformats.org/officeDocument/2006/relationships/oleObject" Target="../embeddings/oleObject48.bin"/><Relationship Id="rId20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11" Type="http://schemas.openxmlformats.org/officeDocument/2006/relationships/image" Target="../media/image70.png"/><Relationship Id="rId5" Type="http://schemas.openxmlformats.org/officeDocument/2006/relationships/image" Target="../media/image64.png"/><Relationship Id="rId15" Type="http://schemas.openxmlformats.org/officeDocument/2006/relationships/image" Target="../media/image73.emf"/><Relationship Id="rId10" Type="http://schemas.openxmlformats.org/officeDocument/2006/relationships/image" Target="../media/image69.png"/><Relationship Id="rId19" Type="http://schemas.openxmlformats.org/officeDocument/2006/relationships/image" Target="../media/image75.emf"/><Relationship Id="rId4" Type="http://schemas.openxmlformats.org/officeDocument/2006/relationships/image" Target="../media/image63.emf"/><Relationship Id="rId9" Type="http://schemas.openxmlformats.org/officeDocument/2006/relationships/image" Target="../media/image68.png"/><Relationship Id="rId14" Type="http://schemas.openxmlformats.org/officeDocument/2006/relationships/oleObject" Target="../embeddings/oleObject47.bin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3.png"/><Relationship Id="rId7" Type="http://schemas.openxmlformats.org/officeDocument/2006/relationships/image" Target="../media/image15.em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2.bin"/><Relationship Id="rId11" Type="http://schemas.openxmlformats.org/officeDocument/2006/relationships/image" Target="../media/image18.emf"/><Relationship Id="rId5" Type="http://schemas.openxmlformats.org/officeDocument/2006/relationships/image" Target="../media/image14.emf"/><Relationship Id="rId10" Type="http://schemas.openxmlformats.org/officeDocument/2006/relationships/oleObject" Target="../embeddings/oleObject3.bin"/><Relationship Id="rId4" Type="http://schemas.openxmlformats.org/officeDocument/2006/relationships/oleObject" Target="../embeddings/oleObject1.bin"/><Relationship Id="rId9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Title 3">
            <a:extLst>
              <a:ext uri="{FF2B5EF4-FFF2-40B4-BE49-F238E27FC236}">
                <a16:creationId xmlns:a16="http://schemas.microsoft.com/office/drawing/2014/main" id="{580256AB-EBFB-D74C-AEA7-FCF9E757FDFD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algn="ctr" eaLnBrk="1" hangingPunct="1"/>
            <a:r>
              <a:rPr lang="en-US" altLang="en-US" sz="4000"/>
              <a:t>CSE 185 </a:t>
            </a:r>
            <a:br>
              <a:rPr lang="en-US" altLang="en-US" sz="4000"/>
            </a:br>
            <a:r>
              <a:rPr lang="en-US" altLang="en-US" sz="4000"/>
              <a:t>Introduction to Computer Vision</a:t>
            </a:r>
          </a:p>
        </p:txBody>
      </p:sp>
      <p:sp>
        <p:nvSpPr>
          <p:cNvPr id="4098" name="Subtitle 4">
            <a:extLst>
              <a:ext uri="{FF2B5EF4-FFF2-40B4-BE49-F238E27FC236}">
                <a16:creationId xmlns:a16="http://schemas.microsoft.com/office/drawing/2014/main" id="{D0EC4AF8-7725-A945-876C-900EF9C4C821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SimSun" panose="02010600030101010101" pitchFamily="2" charset="-122"/>
              </a:rPr>
              <a:t>Local Invariant Features</a:t>
            </a:r>
            <a:endParaRPr lang="en-US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itle 1">
            <a:extLst>
              <a:ext uri="{FF2B5EF4-FFF2-40B4-BE49-F238E27FC236}">
                <a16:creationId xmlns:a16="http://schemas.microsoft.com/office/drawing/2014/main" id="{FDFCF2C9-A1B7-7143-B09A-D2C1F6FE313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Goals for keypoints</a:t>
            </a:r>
          </a:p>
        </p:txBody>
      </p:sp>
      <p:sp>
        <p:nvSpPr>
          <p:cNvPr id="17410" name="Content Placeholder 2">
            <a:extLst>
              <a:ext uri="{FF2B5EF4-FFF2-40B4-BE49-F238E27FC236}">
                <a16:creationId xmlns:a16="http://schemas.microsoft.com/office/drawing/2014/main" id="{3B5ED572-3E23-2349-8090-CD3B756B94C4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en-US" altLang="en-US"/>
          </a:p>
          <a:p>
            <a:endParaRPr lang="en-US" altLang="en-US"/>
          </a:p>
          <a:p>
            <a:endParaRPr lang="en-US" altLang="en-US"/>
          </a:p>
          <a:p>
            <a:endParaRPr lang="en-US" altLang="en-US"/>
          </a:p>
          <a:p>
            <a:endParaRPr lang="en-US" altLang="en-US"/>
          </a:p>
          <a:p>
            <a:pPr>
              <a:buFontTx/>
              <a:buNone/>
            </a:pPr>
            <a:endParaRPr lang="en-US" altLang="en-US"/>
          </a:p>
          <a:p>
            <a:pPr>
              <a:buFontTx/>
              <a:buNone/>
            </a:pPr>
            <a:r>
              <a:rPr lang="en-US" altLang="en-US" sz="2800"/>
              <a:t>Detect points that are </a:t>
            </a:r>
            <a:r>
              <a:rPr lang="en-US" altLang="en-US" sz="2800" i="1"/>
              <a:t>repeatable</a:t>
            </a:r>
            <a:r>
              <a:rPr lang="en-US" altLang="en-US" sz="2800"/>
              <a:t> and </a:t>
            </a:r>
            <a:r>
              <a:rPr lang="en-US" altLang="en-US" sz="2800" i="1"/>
              <a:t>distinctive</a:t>
            </a:r>
          </a:p>
        </p:txBody>
      </p:sp>
      <p:pic>
        <p:nvPicPr>
          <p:cNvPr id="18436" name="Picture 25" descr="obj14__0">
            <a:extLst>
              <a:ext uri="{FF2B5EF4-FFF2-40B4-BE49-F238E27FC236}">
                <a16:creationId xmlns:a16="http://schemas.microsoft.com/office/drawing/2014/main" id="{1EE7E760-9934-B048-9DFB-D1BD684123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1019039">
            <a:off x="4352925" y="1687513"/>
            <a:ext cx="2376488" cy="2508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2" name="Picture 5" descr="obj14__0">
            <a:extLst>
              <a:ext uri="{FF2B5EF4-FFF2-40B4-BE49-F238E27FC236}">
                <a16:creationId xmlns:a16="http://schemas.microsoft.com/office/drawing/2014/main" id="{C7C9D57C-FC2A-5243-8234-8BDD5FD311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981200"/>
            <a:ext cx="2141538" cy="202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Title 1">
            <a:extLst>
              <a:ext uri="{FF2B5EF4-FFF2-40B4-BE49-F238E27FC236}">
                <a16:creationId xmlns:a16="http://schemas.microsoft.com/office/drawing/2014/main" id="{931FAC57-8D05-E04B-983B-6DFA6235A51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Key trade-offs</a:t>
            </a:r>
          </a:p>
        </p:txBody>
      </p:sp>
      <p:sp>
        <p:nvSpPr>
          <p:cNvPr id="4" name="Left-Right Arrow 3">
            <a:extLst>
              <a:ext uri="{FF2B5EF4-FFF2-40B4-BE49-F238E27FC236}">
                <a16:creationId xmlns:a16="http://schemas.microsoft.com/office/drawing/2014/main" id="{F4CAED89-EBDC-E243-BF30-5E26CDA714DC}"/>
              </a:ext>
            </a:extLst>
          </p:cNvPr>
          <p:cNvSpPr/>
          <p:nvPr/>
        </p:nvSpPr>
        <p:spPr>
          <a:xfrm rot="10800000">
            <a:off x="609600" y="2876550"/>
            <a:ext cx="7848600" cy="609600"/>
          </a:xfrm>
          <a:prstGeom prst="leftRightArrow">
            <a:avLst/>
          </a:prstGeom>
          <a:gradFill flip="none" rotWithShape="1">
            <a:gsLst>
              <a:gs pos="0">
                <a:srgbClr val="000082"/>
              </a:gs>
              <a:gs pos="30000">
                <a:srgbClr val="66008F"/>
              </a:gs>
              <a:gs pos="64999">
                <a:srgbClr val="BA0066"/>
              </a:gs>
              <a:gs pos="89999">
                <a:srgbClr val="FF0000"/>
              </a:gs>
              <a:gs pos="100000">
                <a:srgbClr val="FF8200"/>
              </a:gs>
            </a:gsLst>
            <a:lin ang="10800000" scaled="0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sz="1200" b="0">
              <a:solidFill>
                <a:schemeClr val="bg1"/>
              </a:solidFill>
              <a:latin typeface="Calibri" charset="0"/>
              <a:ea typeface="ＭＳ Ｐゴシック" charset="0"/>
              <a:cs typeface="Arial" charset="0"/>
            </a:endParaRPr>
          </a:p>
        </p:txBody>
      </p:sp>
      <p:sp>
        <p:nvSpPr>
          <p:cNvPr id="18435" name="TextBox 4">
            <a:extLst>
              <a:ext uri="{FF2B5EF4-FFF2-40B4-BE49-F238E27FC236}">
                <a16:creationId xmlns:a16="http://schemas.microsoft.com/office/drawing/2014/main" id="{681E5557-7345-9C4C-AD77-A1C2766647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3517900"/>
            <a:ext cx="23622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400" b="0">
                <a:latin typeface="Arial" panose="020B0604020202020204" pitchFamily="34" charset="0"/>
                <a:cs typeface="Arial" panose="020B0604020202020204" pitchFamily="34" charset="0"/>
              </a:rPr>
              <a:t>More Repeatable</a:t>
            </a:r>
          </a:p>
        </p:txBody>
      </p:sp>
      <p:sp>
        <p:nvSpPr>
          <p:cNvPr id="18436" name="TextBox 5">
            <a:extLst>
              <a:ext uri="{FF2B5EF4-FFF2-40B4-BE49-F238E27FC236}">
                <a16:creationId xmlns:a16="http://schemas.microsoft.com/office/drawing/2014/main" id="{F00B2500-B9E7-454B-B587-5CFD4DD192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13438" y="3516313"/>
            <a:ext cx="27432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400" b="0">
                <a:latin typeface="Arial" panose="020B0604020202020204" pitchFamily="34" charset="0"/>
                <a:cs typeface="Arial" panose="020B0604020202020204" pitchFamily="34" charset="0"/>
              </a:rPr>
              <a:t>More Points</a:t>
            </a:r>
          </a:p>
        </p:txBody>
      </p:sp>
      <p:pic>
        <p:nvPicPr>
          <p:cNvPr id="18437" name="Picture 25" descr="obj14__0">
            <a:extLst>
              <a:ext uri="{FF2B5EF4-FFF2-40B4-BE49-F238E27FC236}">
                <a16:creationId xmlns:a16="http://schemas.microsoft.com/office/drawing/2014/main" id="{F75AC0B1-CC47-B144-9AF6-F9D2109EF8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1019039">
            <a:off x="6988175" y="457200"/>
            <a:ext cx="1774825" cy="1873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8" name="Rectangle 42">
            <a:extLst>
              <a:ext uri="{FF2B5EF4-FFF2-40B4-BE49-F238E27FC236}">
                <a16:creationId xmlns:a16="http://schemas.microsoft.com/office/drawing/2014/main" id="{6DC6EE1D-2051-DB4F-B2EF-7C4373A74DA0}"/>
              </a:ext>
            </a:extLst>
          </p:cNvPr>
          <p:cNvSpPr>
            <a:spLocks noChangeArrowheads="1"/>
          </p:cNvSpPr>
          <p:nvPr/>
        </p:nvSpPr>
        <p:spPr bwMode="auto">
          <a:xfrm rot="-6419039">
            <a:off x="7908925" y="1666875"/>
            <a:ext cx="387350" cy="368300"/>
          </a:xfrm>
          <a:prstGeom prst="rect">
            <a:avLst/>
          </a:prstGeom>
          <a:noFill/>
          <a:ln w="25400" cap="sq">
            <a:solidFill>
              <a:srgbClr val="FFFF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de-CH" altLang="en-US" sz="180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439" name="Line 36">
            <a:extLst>
              <a:ext uri="{FF2B5EF4-FFF2-40B4-BE49-F238E27FC236}">
                <a16:creationId xmlns:a16="http://schemas.microsoft.com/office/drawing/2014/main" id="{B9031CBF-647F-A148-AAB8-B28BA4B06F27}"/>
              </a:ext>
            </a:extLst>
          </p:cNvPr>
          <p:cNvSpPr>
            <a:spLocks noChangeShapeType="1"/>
          </p:cNvSpPr>
          <p:nvPr/>
        </p:nvSpPr>
        <p:spPr bwMode="auto">
          <a:xfrm rot="-6419039">
            <a:off x="8216107" y="943769"/>
            <a:ext cx="63500" cy="65087"/>
          </a:xfrm>
          <a:prstGeom prst="line">
            <a:avLst/>
          </a:prstGeom>
          <a:noFill/>
          <a:ln w="25400" cap="sq">
            <a:solidFill>
              <a:srgbClr val="FFFF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40" name="Line 37">
            <a:extLst>
              <a:ext uri="{FF2B5EF4-FFF2-40B4-BE49-F238E27FC236}">
                <a16:creationId xmlns:a16="http://schemas.microsoft.com/office/drawing/2014/main" id="{A85FF51C-3620-1447-8037-D734D6F6EA72}"/>
              </a:ext>
            </a:extLst>
          </p:cNvPr>
          <p:cNvSpPr>
            <a:spLocks noChangeShapeType="1"/>
          </p:cNvSpPr>
          <p:nvPr/>
        </p:nvSpPr>
        <p:spPr bwMode="auto">
          <a:xfrm rot="15180961" flipH="1">
            <a:off x="8216107" y="943769"/>
            <a:ext cx="61912" cy="63500"/>
          </a:xfrm>
          <a:prstGeom prst="line">
            <a:avLst/>
          </a:prstGeom>
          <a:noFill/>
          <a:ln w="25400" cap="sq">
            <a:solidFill>
              <a:srgbClr val="FFFF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18441" name="Group 26">
            <a:extLst>
              <a:ext uri="{FF2B5EF4-FFF2-40B4-BE49-F238E27FC236}">
                <a16:creationId xmlns:a16="http://schemas.microsoft.com/office/drawing/2014/main" id="{3CC685A1-E515-2840-9375-33DA6F796E08}"/>
              </a:ext>
            </a:extLst>
          </p:cNvPr>
          <p:cNvGrpSpPr>
            <a:grpSpLocks/>
          </p:cNvGrpSpPr>
          <p:nvPr/>
        </p:nvGrpSpPr>
        <p:grpSpPr bwMode="auto">
          <a:xfrm rot="-6419039">
            <a:off x="7422357" y="1988344"/>
            <a:ext cx="63500" cy="65087"/>
            <a:chOff x="1292" y="2205"/>
            <a:chExt cx="46" cy="46"/>
          </a:xfrm>
        </p:grpSpPr>
        <p:sp>
          <p:nvSpPr>
            <p:cNvPr id="18492" name="Line 27">
              <a:extLst>
                <a:ext uri="{FF2B5EF4-FFF2-40B4-BE49-F238E27FC236}">
                  <a16:creationId xmlns:a16="http://schemas.microsoft.com/office/drawing/2014/main" id="{F696F683-84C2-6E41-A03D-6B11F3256E2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92" y="2205"/>
              <a:ext cx="46" cy="46"/>
            </a:xfrm>
            <a:prstGeom prst="line">
              <a:avLst/>
            </a:prstGeom>
            <a:noFill/>
            <a:ln w="25400" cap="sq">
              <a:solidFill>
                <a:srgbClr val="FFFF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493" name="Line 28">
              <a:extLst>
                <a:ext uri="{FF2B5EF4-FFF2-40B4-BE49-F238E27FC236}">
                  <a16:creationId xmlns:a16="http://schemas.microsoft.com/office/drawing/2014/main" id="{B37BF2B6-A638-A64C-9788-2BE498BDBC0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293" y="2205"/>
              <a:ext cx="45" cy="46"/>
            </a:xfrm>
            <a:prstGeom prst="line">
              <a:avLst/>
            </a:prstGeom>
            <a:noFill/>
            <a:ln w="25400" cap="sq">
              <a:solidFill>
                <a:srgbClr val="FFFF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8442" name="Group 29">
            <a:extLst>
              <a:ext uri="{FF2B5EF4-FFF2-40B4-BE49-F238E27FC236}">
                <a16:creationId xmlns:a16="http://schemas.microsoft.com/office/drawing/2014/main" id="{C17EF846-60EE-644A-BB5E-022ABEE2BBA4}"/>
              </a:ext>
            </a:extLst>
          </p:cNvPr>
          <p:cNvGrpSpPr>
            <a:grpSpLocks/>
          </p:cNvGrpSpPr>
          <p:nvPr/>
        </p:nvGrpSpPr>
        <p:grpSpPr bwMode="auto">
          <a:xfrm rot="-6419039">
            <a:off x="7589044" y="1694656"/>
            <a:ext cx="63500" cy="65088"/>
            <a:chOff x="1292" y="2205"/>
            <a:chExt cx="46" cy="46"/>
          </a:xfrm>
        </p:grpSpPr>
        <p:sp>
          <p:nvSpPr>
            <p:cNvPr id="18490" name="Line 30">
              <a:extLst>
                <a:ext uri="{FF2B5EF4-FFF2-40B4-BE49-F238E27FC236}">
                  <a16:creationId xmlns:a16="http://schemas.microsoft.com/office/drawing/2014/main" id="{2A8B92B8-5CCA-7742-A368-EBFE7F20BA8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92" y="2205"/>
              <a:ext cx="46" cy="46"/>
            </a:xfrm>
            <a:prstGeom prst="line">
              <a:avLst/>
            </a:prstGeom>
            <a:noFill/>
            <a:ln w="25400" cap="sq">
              <a:solidFill>
                <a:srgbClr val="FFFF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491" name="Line 31">
              <a:extLst>
                <a:ext uri="{FF2B5EF4-FFF2-40B4-BE49-F238E27FC236}">
                  <a16:creationId xmlns:a16="http://schemas.microsoft.com/office/drawing/2014/main" id="{39134D39-F658-2549-B36A-7051C0EB415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293" y="2205"/>
              <a:ext cx="45" cy="46"/>
            </a:xfrm>
            <a:prstGeom prst="line">
              <a:avLst/>
            </a:prstGeom>
            <a:noFill/>
            <a:ln w="25400" cap="sq">
              <a:solidFill>
                <a:srgbClr val="FFFF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8443" name="Group 32">
            <a:extLst>
              <a:ext uri="{FF2B5EF4-FFF2-40B4-BE49-F238E27FC236}">
                <a16:creationId xmlns:a16="http://schemas.microsoft.com/office/drawing/2014/main" id="{F6CAB269-E5A5-F441-B1A8-C7BE745018BA}"/>
              </a:ext>
            </a:extLst>
          </p:cNvPr>
          <p:cNvGrpSpPr>
            <a:grpSpLocks/>
          </p:cNvGrpSpPr>
          <p:nvPr/>
        </p:nvGrpSpPr>
        <p:grpSpPr bwMode="auto">
          <a:xfrm rot="-6419039">
            <a:off x="7848600" y="825500"/>
            <a:ext cx="63500" cy="63500"/>
            <a:chOff x="1292" y="2205"/>
            <a:chExt cx="46" cy="46"/>
          </a:xfrm>
        </p:grpSpPr>
        <p:sp>
          <p:nvSpPr>
            <p:cNvPr id="18488" name="Line 33">
              <a:extLst>
                <a:ext uri="{FF2B5EF4-FFF2-40B4-BE49-F238E27FC236}">
                  <a16:creationId xmlns:a16="http://schemas.microsoft.com/office/drawing/2014/main" id="{1AC3C7DF-62FE-BF4A-8176-C2D7732319E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92" y="2205"/>
              <a:ext cx="46" cy="46"/>
            </a:xfrm>
            <a:prstGeom prst="line">
              <a:avLst/>
            </a:prstGeom>
            <a:noFill/>
            <a:ln w="25400" cap="sq">
              <a:solidFill>
                <a:srgbClr val="FFFF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489" name="Line 34">
              <a:extLst>
                <a:ext uri="{FF2B5EF4-FFF2-40B4-BE49-F238E27FC236}">
                  <a16:creationId xmlns:a16="http://schemas.microsoft.com/office/drawing/2014/main" id="{339D4A0E-3A26-0847-979D-D8DE42BC059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293" y="2205"/>
              <a:ext cx="45" cy="46"/>
            </a:xfrm>
            <a:prstGeom prst="line">
              <a:avLst/>
            </a:prstGeom>
            <a:noFill/>
            <a:ln w="25400" cap="sq">
              <a:solidFill>
                <a:srgbClr val="FFFF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8444" name="Group 38">
            <a:extLst>
              <a:ext uri="{FF2B5EF4-FFF2-40B4-BE49-F238E27FC236}">
                <a16:creationId xmlns:a16="http://schemas.microsoft.com/office/drawing/2014/main" id="{6EBE8652-D5B9-4A43-8E39-81C1BCC527CC}"/>
              </a:ext>
            </a:extLst>
          </p:cNvPr>
          <p:cNvGrpSpPr>
            <a:grpSpLocks/>
          </p:cNvGrpSpPr>
          <p:nvPr/>
        </p:nvGrpSpPr>
        <p:grpSpPr bwMode="auto">
          <a:xfrm rot="-6419039">
            <a:off x="7123906" y="1145382"/>
            <a:ext cx="65087" cy="63500"/>
            <a:chOff x="1292" y="2205"/>
            <a:chExt cx="46" cy="46"/>
          </a:xfrm>
        </p:grpSpPr>
        <p:sp>
          <p:nvSpPr>
            <p:cNvPr id="18486" name="Line 39">
              <a:extLst>
                <a:ext uri="{FF2B5EF4-FFF2-40B4-BE49-F238E27FC236}">
                  <a16:creationId xmlns:a16="http://schemas.microsoft.com/office/drawing/2014/main" id="{655E4BFB-2866-2746-908F-CD89629A7BA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92" y="2205"/>
              <a:ext cx="46" cy="46"/>
            </a:xfrm>
            <a:prstGeom prst="line">
              <a:avLst/>
            </a:prstGeom>
            <a:noFill/>
            <a:ln w="25400" cap="sq">
              <a:solidFill>
                <a:srgbClr val="FFFF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487" name="Line 40">
              <a:extLst>
                <a:ext uri="{FF2B5EF4-FFF2-40B4-BE49-F238E27FC236}">
                  <a16:creationId xmlns:a16="http://schemas.microsoft.com/office/drawing/2014/main" id="{E258F2FC-2222-654B-AC5F-8718D107312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293" y="2205"/>
              <a:ext cx="45" cy="46"/>
            </a:xfrm>
            <a:prstGeom prst="line">
              <a:avLst/>
            </a:prstGeom>
            <a:noFill/>
            <a:ln w="25400" cap="sq">
              <a:solidFill>
                <a:srgbClr val="FFFF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8445" name="Group 43">
            <a:extLst>
              <a:ext uri="{FF2B5EF4-FFF2-40B4-BE49-F238E27FC236}">
                <a16:creationId xmlns:a16="http://schemas.microsoft.com/office/drawing/2014/main" id="{EF7F27AD-06B4-AC45-9A1D-BAFB3EDD1DBA}"/>
              </a:ext>
            </a:extLst>
          </p:cNvPr>
          <p:cNvGrpSpPr>
            <a:grpSpLocks/>
          </p:cNvGrpSpPr>
          <p:nvPr/>
        </p:nvGrpSpPr>
        <p:grpSpPr bwMode="auto">
          <a:xfrm rot="-6419039">
            <a:off x="8085138" y="1809750"/>
            <a:ext cx="65088" cy="65087"/>
            <a:chOff x="1292" y="2205"/>
            <a:chExt cx="46" cy="46"/>
          </a:xfrm>
        </p:grpSpPr>
        <p:sp>
          <p:nvSpPr>
            <p:cNvPr id="18484" name="Line 44">
              <a:extLst>
                <a:ext uri="{FF2B5EF4-FFF2-40B4-BE49-F238E27FC236}">
                  <a16:creationId xmlns:a16="http://schemas.microsoft.com/office/drawing/2014/main" id="{71D94C49-D971-254E-8AF8-076C835F4BA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92" y="2205"/>
              <a:ext cx="46" cy="46"/>
            </a:xfrm>
            <a:prstGeom prst="line">
              <a:avLst/>
            </a:prstGeom>
            <a:noFill/>
            <a:ln w="25400" cap="sq">
              <a:solidFill>
                <a:srgbClr val="FFFF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485" name="Line 45">
              <a:extLst>
                <a:ext uri="{FF2B5EF4-FFF2-40B4-BE49-F238E27FC236}">
                  <a16:creationId xmlns:a16="http://schemas.microsoft.com/office/drawing/2014/main" id="{FA5D9F4E-5524-BF4E-B2A5-EA611D60CEE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293" y="2205"/>
              <a:ext cx="45" cy="46"/>
            </a:xfrm>
            <a:prstGeom prst="line">
              <a:avLst/>
            </a:prstGeom>
            <a:noFill/>
            <a:ln w="25400" cap="sq">
              <a:solidFill>
                <a:srgbClr val="FFFF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8446" name="Rectangle 88">
            <a:extLst>
              <a:ext uri="{FF2B5EF4-FFF2-40B4-BE49-F238E27FC236}">
                <a16:creationId xmlns:a16="http://schemas.microsoft.com/office/drawing/2014/main" id="{C2F474F3-401E-6247-A2C8-54F4EA232BAD}"/>
              </a:ext>
            </a:extLst>
          </p:cNvPr>
          <p:cNvSpPr>
            <a:spLocks noChangeArrowheads="1"/>
          </p:cNvSpPr>
          <p:nvPr/>
        </p:nvSpPr>
        <p:spPr bwMode="auto">
          <a:xfrm rot="-1019039">
            <a:off x="7493000" y="1949450"/>
            <a:ext cx="407988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pl-PL" altLang="en-US" sz="160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pl-PL" altLang="en-US" sz="1600" baseline="-2500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altLang="en-US" sz="160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447" name="Rectangle 89">
            <a:extLst>
              <a:ext uri="{FF2B5EF4-FFF2-40B4-BE49-F238E27FC236}">
                <a16:creationId xmlns:a16="http://schemas.microsoft.com/office/drawing/2014/main" id="{ACC34FA9-E5AF-E448-8DCB-71EE4F53313F}"/>
              </a:ext>
            </a:extLst>
          </p:cNvPr>
          <p:cNvSpPr>
            <a:spLocks noChangeArrowheads="1"/>
          </p:cNvSpPr>
          <p:nvPr/>
        </p:nvSpPr>
        <p:spPr bwMode="auto">
          <a:xfrm rot="-1019039">
            <a:off x="8145463" y="1716088"/>
            <a:ext cx="407987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pl-PL" altLang="en-US" sz="160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pl-PL" altLang="en-US" sz="1600" baseline="-2500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altLang="en-US" sz="160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448" name="Rectangle 90">
            <a:extLst>
              <a:ext uri="{FF2B5EF4-FFF2-40B4-BE49-F238E27FC236}">
                <a16:creationId xmlns:a16="http://schemas.microsoft.com/office/drawing/2014/main" id="{8D2548E1-D3CB-EC47-9879-67884D0F3FDA}"/>
              </a:ext>
            </a:extLst>
          </p:cNvPr>
          <p:cNvSpPr>
            <a:spLocks noChangeArrowheads="1"/>
          </p:cNvSpPr>
          <p:nvPr/>
        </p:nvSpPr>
        <p:spPr bwMode="auto">
          <a:xfrm rot="-1019039">
            <a:off x="7926388" y="774700"/>
            <a:ext cx="315912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pl-PL" altLang="en-US" sz="180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pl-PL" altLang="en-US" sz="1800" baseline="-2500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en-US" altLang="en-US" sz="180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8449" name="Picture 5" descr="obj14__0">
            <a:extLst>
              <a:ext uri="{FF2B5EF4-FFF2-40B4-BE49-F238E27FC236}">
                <a16:creationId xmlns:a16="http://schemas.microsoft.com/office/drawing/2014/main" id="{6CCCF9E0-E319-0A4F-B3FA-664206771A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676275"/>
            <a:ext cx="1598613" cy="1514475"/>
          </a:xfrm>
          <a:prstGeom prst="rect">
            <a:avLst/>
          </a:prstGeom>
          <a:noFill/>
          <a:ln w="9525">
            <a:solidFill>
              <a:srgbClr val="FFFF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450" name="Rectangle 6">
            <a:extLst>
              <a:ext uri="{FF2B5EF4-FFF2-40B4-BE49-F238E27FC236}">
                <a16:creationId xmlns:a16="http://schemas.microsoft.com/office/drawing/2014/main" id="{DA782204-97C8-9441-886E-1E1119641F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65713" y="1347788"/>
            <a:ext cx="331787" cy="314325"/>
          </a:xfrm>
          <a:prstGeom prst="rect">
            <a:avLst/>
          </a:prstGeom>
          <a:noFill/>
          <a:ln w="25400" cap="sq">
            <a:solidFill>
              <a:srgbClr val="FFFF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de-CH" altLang="en-US" sz="180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8451" name="Group 7">
            <a:extLst>
              <a:ext uri="{FF2B5EF4-FFF2-40B4-BE49-F238E27FC236}">
                <a16:creationId xmlns:a16="http://schemas.microsoft.com/office/drawing/2014/main" id="{FE77F52A-9808-DA43-8656-B161C453CDE7}"/>
              </a:ext>
            </a:extLst>
          </p:cNvPr>
          <p:cNvGrpSpPr>
            <a:grpSpLocks/>
          </p:cNvGrpSpPr>
          <p:nvPr/>
        </p:nvGrpSpPr>
        <p:grpSpPr bwMode="auto">
          <a:xfrm>
            <a:off x="5199063" y="1492250"/>
            <a:ext cx="53975" cy="53975"/>
            <a:chOff x="1292" y="2205"/>
            <a:chExt cx="46" cy="46"/>
          </a:xfrm>
        </p:grpSpPr>
        <p:sp>
          <p:nvSpPr>
            <p:cNvPr id="18482" name="Line 8">
              <a:extLst>
                <a:ext uri="{FF2B5EF4-FFF2-40B4-BE49-F238E27FC236}">
                  <a16:creationId xmlns:a16="http://schemas.microsoft.com/office/drawing/2014/main" id="{CAC741AF-D040-C64D-B0F5-3A1D4608312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92" y="2205"/>
              <a:ext cx="46" cy="46"/>
            </a:xfrm>
            <a:prstGeom prst="line">
              <a:avLst/>
            </a:prstGeom>
            <a:noFill/>
            <a:ln w="25400" cap="sq">
              <a:solidFill>
                <a:srgbClr val="FFFF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483" name="Line 9">
              <a:extLst>
                <a:ext uri="{FF2B5EF4-FFF2-40B4-BE49-F238E27FC236}">
                  <a16:creationId xmlns:a16="http://schemas.microsoft.com/office/drawing/2014/main" id="{6549AEB0-06DD-7F4D-B091-F33F4976691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293" y="2205"/>
              <a:ext cx="45" cy="46"/>
            </a:xfrm>
            <a:prstGeom prst="line">
              <a:avLst/>
            </a:prstGeom>
            <a:noFill/>
            <a:ln w="25400" cap="sq">
              <a:solidFill>
                <a:srgbClr val="FFFF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8452" name="Group 10">
            <a:extLst>
              <a:ext uri="{FF2B5EF4-FFF2-40B4-BE49-F238E27FC236}">
                <a16:creationId xmlns:a16="http://schemas.microsoft.com/office/drawing/2014/main" id="{4E380C35-8094-1241-B68D-B24BF8535B11}"/>
              </a:ext>
            </a:extLst>
          </p:cNvPr>
          <p:cNvGrpSpPr>
            <a:grpSpLocks/>
          </p:cNvGrpSpPr>
          <p:nvPr/>
        </p:nvGrpSpPr>
        <p:grpSpPr bwMode="auto">
          <a:xfrm>
            <a:off x="5226050" y="900113"/>
            <a:ext cx="55563" cy="55562"/>
            <a:chOff x="1292" y="2205"/>
            <a:chExt cx="46" cy="46"/>
          </a:xfrm>
        </p:grpSpPr>
        <p:sp>
          <p:nvSpPr>
            <p:cNvPr id="18480" name="Line 11">
              <a:extLst>
                <a:ext uri="{FF2B5EF4-FFF2-40B4-BE49-F238E27FC236}">
                  <a16:creationId xmlns:a16="http://schemas.microsoft.com/office/drawing/2014/main" id="{DF717DEA-E275-4E46-8BC1-EC4E324D832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92" y="2205"/>
              <a:ext cx="46" cy="46"/>
            </a:xfrm>
            <a:prstGeom prst="line">
              <a:avLst/>
            </a:prstGeom>
            <a:noFill/>
            <a:ln w="25400" cap="sq">
              <a:solidFill>
                <a:srgbClr val="FFFF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481" name="Line 12">
              <a:extLst>
                <a:ext uri="{FF2B5EF4-FFF2-40B4-BE49-F238E27FC236}">
                  <a16:creationId xmlns:a16="http://schemas.microsoft.com/office/drawing/2014/main" id="{32D9F75F-14AD-5247-BE21-02681572EE5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293" y="2205"/>
              <a:ext cx="45" cy="46"/>
            </a:xfrm>
            <a:prstGeom prst="line">
              <a:avLst/>
            </a:prstGeom>
            <a:noFill/>
            <a:ln w="25400" cap="sq">
              <a:solidFill>
                <a:srgbClr val="FFFF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8453" name="Group 13">
            <a:extLst>
              <a:ext uri="{FF2B5EF4-FFF2-40B4-BE49-F238E27FC236}">
                <a16:creationId xmlns:a16="http://schemas.microsoft.com/office/drawing/2014/main" id="{365C6B47-1704-224D-ABDF-7DC19F4CEEFA}"/>
              </a:ext>
            </a:extLst>
          </p:cNvPr>
          <p:cNvGrpSpPr>
            <a:grpSpLocks/>
          </p:cNvGrpSpPr>
          <p:nvPr/>
        </p:nvGrpSpPr>
        <p:grpSpPr bwMode="auto">
          <a:xfrm>
            <a:off x="5440363" y="1114425"/>
            <a:ext cx="55562" cy="55563"/>
            <a:chOff x="1292" y="2205"/>
            <a:chExt cx="46" cy="46"/>
          </a:xfrm>
        </p:grpSpPr>
        <p:sp>
          <p:nvSpPr>
            <p:cNvPr id="18478" name="Line 14">
              <a:extLst>
                <a:ext uri="{FF2B5EF4-FFF2-40B4-BE49-F238E27FC236}">
                  <a16:creationId xmlns:a16="http://schemas.microsoft.com/office/drawing/2014/main" id="{04B722BD-B5ED-1148-9A8D-005FA717490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92" y="2205"/>
              <a:ext cx="46" cy="46"/>
            </a:xfrm>
            <a:prstGeom prst="line">
              <a:avLst/>
            </a:prstGeom>
            <a:noFill/>
            <a:ln w="25400" cap="sq">
              <a:solidFill>
                <a:srgbClr val="FFFF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479" name="Line 15">
              <a:extLst>
                <a:ext uri="{FF2B5EF4-FFF2-40B4-BE49-F238E27FC236}">
                  <a16:creationId xmlns:a16="http://schemas.microsoft.com/office/drawing/2014/main" id="{B573F215-F857-9341-8B47-EB2A3B9BE58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293" y="2205"/>
              <a:ext cx="45" cy="46"/>
            </a:xfrm>
            <a:prstGeom prst="line">
              <a:avLst/>
            </a:prstGeom>
            <a:noFill/>
            <a:ln w="25400" cap="sq">
              <a:solidFill>
                <a:srgbClr val="FFFF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8454" name="Group 16">
            <a:extLst>
              <a:ext uri="{FF2B5EF4-FFF2-40B4-BE49-F238E27FC236}">
                <a16:creationId xmlns:a16="http://schemas.microsoft.com/office/drawing/2014/main" id="{032346B9-C25C-254A-AEFD-F6AC7C5032CB}"/>
              </a:ext>
            </a:extLst>
          </p:cNvPr>
          <p:cNvGrpSpPr>
            <a:grpSpLocks/>
          </p:cNvGrpSpPr>
          <p:nvPr/>
        </p:nvGrpSpPr>
        <p:grpSpPr bwMode="auto">
          <a:xfrm>
            <a:off x="6084888" y="1544638"/>
            <a:ext cx="55562" cy="55562"/>
            <a:chOff x="1292" y="2205"/>
            <a:chExt cx="46" cy="46"/>
          </a:xfrm>
        </p:grpSpPr>
        <p:sp>
          <p:nvSpPr>
            <p:cNvPr id="18476" name="Line 17">
              <a:extLst>
                <a:ext uri="{FF2B5EF4-FFF2-40B4-BE49-F238E27FC236}">
                  <a16:creationId xmlns:a16="http://schemas.microsoft.com/office/drawing/2014/main" id="{C14CCE0D-F295-8D4E-AF4D-180C6CDE975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92" y="2205"/>
              <a:ext cx="46" cy="46"/>
            </a:xfrm>
            <a:prstGeom prst="line">
              <a:avLst/>
            </a:prstGeom>
            <a:noFill/>
            <a:ln w="25400" cap="sq">
              <a:solidFill>
                <a:srgbClr val="FFFF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477" name="Line 18">
              <a:extLst>
                <a:ext uri="{FF2B5EF4-FFF2-40B4-BE49-F238E27FC236}">
                  <a16:creationId xmlns:a16="http://schemas.microsoft.com/office/drawing/2014/main" id="{6C769DC2-86AD-A64C-9362-472F04C5D46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293" y="2205"/>
              <a:ext cx="45" cy="46"/>
            </a:xfrm>
            <a:prstGeom prst="line">
              <a:avLst/>
            </a:prstGeom>
            <a:noFill/>
            <a:ln w="25400" cap="sq">
              <a:solidFill>
                <a:srgbClr val="FFFF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8455" name="Group 19">
            <a:extLst>
              <a:ext uri="{FF2B5EF4-FFF2-40B4-BE49-F238E27FC236}">
                <a16:creationId xmlns:a16="http://schemas.microsoft.com/office/drawing/2014/main" id="{ADAF71FB-7412-874A-BD84-74BB78DECE55}"/>
              </a:ext>
            </a:extLst>
          </p:cNvPr>
          <p:cNvGrpSpPr>
            <a:grpSpLocks/>
          </p:cNvGrpSpPr>
          <p:nvPr/>
        </p:nvGrpSpPr>
        <p:grpSpPr bwMode="auto">
          <a:xfrm>
            <a:off x="5897563" y="1816100"/>
            <a:ext cx="53975" cy="53975"/>
            <a:chOff x="1292" y="2205"/>
            <a:chExt cx="46" cy="46"/>
          </a:xfrm>
        </p:grpSpPr>
        <p:sp>
          <p:nvSpPr>
            <p:cNvPr id="18474" name="Line 20">
              <a:extLst>
                <a:ext uri="{FF2B5EF4-FFF2-40B4-BE49-F238E27FC236}">
                  <a16:creationId xmlns:a16="http://schemas.microsoft.com/office/drawing/2014/main" id="{53BC9515-B35C-0041-9735-346E1C26C4D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92" y="2205"/>
              <a:ext cx="46" cy="46"/>
            </a:xfrm>
            <a:prstGeom prst="line">
              <a:avLst/>
            </a:prstGeom>
            <a:noFill/>
            <a:ln w="25400" cap="sq">
              <a:solidFill>
                <a:srgbClr val="FFFF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475" name="Line 21">
              <a:extLst>
                <a:ext uri="{FF2B5EF4-FFF2-40B4-BE49-F238E27FC236}">
                  <a16:creationId xmlns:a16="http://schemas.microsoft.com/office/drawing/2014/main" id="{56BD8B03-BC89-D447-9F7F-F27A51CA2DC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293" y="2205"/>
              <a:ext cx="45" cy="46"/>
            </a:xfrm>
            <a:prstGeom prst="line">
              <a:avLst/>
            </a:prstGeom>
            <a:noFill/>
            <a:ln w="25400" cap="sq">
              <a:solidFill>
                <a:srgbClr val="FFFF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8456" name="Group 22">
            <a:extLst>
              <a:ext uri="{FF2B5EF4-FFF2-40B4-BE49-F238E27FC236}">
                <a16:creationId xmlns:a16="http://schemas.microsoft.com/office/drawing/2014/main" id="{DF770200-A86D-2047-B498-B3C7CA5A4B9A}"/>
              </a:ext>
            </a:extLst>
          </p:cNvPr>
          <p:cNvGrpSpPr>
            <a:grpSpLocks/>
          </p:cNvGrpSpPr>
          <p:nvPr/>
        </p:nvGrpSpPr>
        <p:grpSpPr bwMode="auto">
          <a:xfrm>
            <a:off x="6005513" y="874713"/>
            <a:ext cx="53975" cy="53975"/>
            <a:chOff x="1292" y="2205"/>
            <a:chExt cx="46" cy="46"/>
          </a:xfrm>
        </p:grpSpPr>
        <p:sp>
          <p:nvSpPr>
            <p:cNvPr id="18472" name="Line 23">
              <a:extLst>
                <a:ext uri="{FF2B5EF4-FFF2-40B4-BE49-F238E27FC236}">
                  <a16:creationId xmlns:a16="http://schemas.microsoft.com/office/drawing/2014/main" id="{34596C5A-D259-1A43-A118-A13082D92E0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92" y="2205"/>
              <a:ext cx="46" cy="46"/>
            </a:xfrm>
            <a:prstGeom prst="line">
              <a:avLst/>
            </a:prstGeom>
            <a:noFill/>
            <a:ln w="25400" cap="sq">
              <a:solidFill>
                <a:srgbClr val="FFFF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473" name="Line 24">
              <a:extLst>
                <a:ext uri="{FF2B5EF4-FFF2-40B4-BE49-F238E27FC236}">
                  <a16:creationId xmlns:a16="http://schemas.microsoft.com/office/drawing/2014/main" id="{78FC6E5C-9E46-9348-B6D9-CE3293B9AAF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293" y="2205"/>
              <a:ext cx="45" cy="46"/>
            </a:xfrm>
            <a:prstGeom prst="line">
              <a:avLst/>
            </a:prstGeom>
            <a:noFill/>
            <a:ln w="25400" cap="sq">
              <a:solidFill>
                <a:srgbClr val="FFFF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8457" name="Rectangle 91">
            <a:extLst>
              <a:ext uri="{FF2B5EF4-FFF2-40B4-BE49-F238E27FC236}">
                <a16:creationId xmlns:a16="http://schemas.microsoft.com/office/drawing/2014/main" id="{4FA62C3F-C461-A44E-A748-F29EAFDBD0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53038" y="819150"/>
            <a:ext cx="3175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pl-PL" altLang="en-US" sz="180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pl-PL" altLang="en-US" sz="1800" baseline="-2500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altLang="en-US" sz="180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458" name="Rectangle 92">
            <a:extLst>
              <a:ext uri="{FF2B5EF4-FFF2-40B4-BE49-F238E27FC236}">
                <a16:creationId xmlns:a16="http://schemas.microsoft.com/office/drawing/2014/main" id="{E8A00BE3-7E72-CB48-98FB-4AC9E49AAD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99063" y="1438275"/>
            <a:ext cx="315912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pl-PL" altLang="en-US" sz="180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pl-PL" altLang="en-US" sz="1800" baseline="-2500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altLang="en-US" sz="180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459" name="Rectangle 93">
            <a:extLst>
              <a:ext uri="{FF2B5EF4-FFF2-40B4-BE49-F238E27FC236}">
                <a16:creationId xmlns:a16="http://schemas.microsoft.com/office/drawing/2014/main" id="{5A138FA5-8DEA-6A40-AE2D-0C3DA3F050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86475" y="1492250"/>
            <a:ext cx="315913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pl-PL" altLang="en-US" sz="180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pl-PL" altLang="en-US" sz="1800" baseline="-2500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en-US" altLang="en-US" sz="180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460" name="Line 96">
            <a:extLst>
              <a:ext uri="{FF2B5EF4-FFF2-40B4-BE49-F238E27FC236}">
                <a16:creationId xmlns:a16="http://schemas.microsoft.com/office/drawing/2014/main" id="{A9F88632-FD81-0B48-B802-DB94C70C03ED}"/>
              </a:ext>
            </a:extLst>
          </p:cNvPr>
          <p:cNvSpPr>
            <a:spLocks noChangeShapeType="1"/>
          </p:cNvSpPr>
          <p:nvPr/>
        </p:nvSpPr>
        <p:spPr bwMode="auto">
          <a:xfrm>
            <a:off x="5391150" y="1520825"/>
            <a:ext cx="2535238" cy="381000"/>
          </a:xfrm>
          <a:prstGeom prst="line">
            <a:avLst/>
          </a:prstGeom>
          <a:noFill/>
          <a:ln w="19050" cap="sq">
            <a:solidFill>
              <a:srgbClr val="FFFF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61" name="TextBox 107">
            <a:extLst>
              <a:ext uri="{FF2B5EF4-FFF2-40B4-BE49-F238E27FC236}">
                <a16:creationId xmlns:a16="http://schemas.microsoft.com/office/drawing/2014/main" id="{435DA6E6-BA2E-2F44-9500-592617AB81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2266950"/>
            <a:ext cx="321786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 b="0">
                <a:latin typeface="Arial" panose="020B0604020202020204" pitchFamily="34" charset="0"/>
                <a:cs typeface="Arial" panose="020B0604020202020204" pitchFamily="34" charset="0"/>
              </a:rPr>
              <a:t>Detection of interest points</a:t>
            </a:r>
          </a:p>
        </p:txBody>
      </p:sp>
      <p:grpSp>
        <p:nvGrpSpPr>
          <p:cNvPr id="14" name="Group 112">
            <a:extLst>
              <a:ext uri="{FF2B5EF4-FFF2-40B4-BE49-F238E27FC236}">
                <a16:creationId xmlns:a16="http://schemas.microsoft.com/office/drawing/2014/main" id="{E8201560-0A3E-344B-BC24-19F0F107B2C5}"/>
              </a:ext>
            </a:extLst>
          </p:cNvPr>
          <p:cNvGrpSpPr>
            <a:grpSpLocks/>
          </p:cNvGrpSpPr>
          <p:nvPr/>
        </p:nvGrpSpPr>
        <p:grpSpPr bwMode="auto">
          <a:xfrm>
            <a:off x="533400" y="4419600"/>
            <a:ext cx="8154988" cy="1557338"/>
            <a:chOff x="533400" y="4648199"/>
            <a:chExt cx="8154650" cy="1556915"/>
          </a:xfrm>
        </p:grpSpPr>
        <p:sp>
          <p:nvSpPr>
            <p:cNvPr id="109" name="Left-Right Arrow 108">
              <a:extLst>
                <a:ext uri="{FF2B5EF4-FFF2-40B4-BE49-F238E27FC236}">
                  <a16:creationId xmlns:a16="http://schemas.microsoft.com/office/drawing/2014/main" id="{FE0742AB-1E85-D149-85CB-D10E4532EA55}"/>
                </a:ext>
              </a:extLst>
            </p:cNvPr>
            <p:cNvSpPr/>
            <p:nvPr/>
          </p:nvSpPr>
          <p:spPr>
            <a:xfrm rot="10800000">
              <a:off x="609597" y="5265569"/>
              <a:ext cx="7848275" cy="609434"/>
            </a:xfrm>
            <a:prstGeom prst="leftRightArrow">
              <a:avLst/>
            </a:prstGeom>
            <a:gradFill flip="none" rotWithShape="1">
              <a:gsLst>
                <a:gs pos="0">
                  <a:srgbClr val="000082"/>
                </a:gs>
                <a:gs pos="30000">
                  <a:srgbClr val="66008F"/>
                </a:gs>
                <a:gs pos="64999">
                  <a:srgbClr val="BA0066"/>
                </a:gs>
                <a:gs pos="89999">
                  <a:srgbClr val="FF0000"/>
                </a:gs>
                <a:gs pos="100000">
                  <a:srgbClr val="FF8200"/>
                </a:gs>
              </a:gsLst>
              <a:lin ang="10800000" scaled="0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 sz="1100" b="0">
                <a:solidFill>
                  <a:schemeClr val="bg1"/>
                </a:solidFill>
                <a:latin typeface="Calibri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18469" name="TextBox 109">
              <a:extLst>
                <a:ext uri="{FF2B5EF4-FFF2-40B4-BE49-F238E27FC236}">
                  <a16:creationId xmlns:a16="http://schemas.microsoft.com/office/drawing/2014/main" id="{5E532E00-BE87-AE4F-8045-21E59DB3A34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5111" y="5897380"/>
              <a:ext cx="2133600" cy="3077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400" b="0">
                  <a:latin typeface="Arial" panose="020B0604020202020204" pitchFamily="34" charset="0"/>
                  <a:cs typeface="Arial" panose="020B0604020202020204" pitchFamily="34" charset="0"/>
                </a:rPr>
                <a:t>More Distinctive</a:t>
              </a:r>
            </a:p>
          </p:txBody>
        </p:sp>
        <p:sp>
          <p:nvSpPr>
            <p:cNvPr id="18470" name="TextBox 110">
              <a:extLst>
                <a:ext uri="{FF2B5EF4-FFF2-40B4-BE49-F238E27FC236}">
                  <a16:creationId xmlns:a16="http://schemas.microsoft.com/office/drawing/2014/main" id="{BD9F42BC-7435-E348-9E8E-40615A93634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49650" y="5892092"/>
              <a:ext cx="2438400" cy="3077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400" b="0">
                  <a:latin typeface="Arial" panose="020B0604020202020204" pitchFamily="34" charset="0"/>
                  <a:cs typeface="Arial" panose="020B0604020202020204" pitchFamily="34" charset="0"/>
                </a:rPr>
                <a:t>More Flexible</a:t>
              </a:r>
            </a:p>
          </p:txBody>
        </p:sp>
        <p:sp>
          <p:nvSpPr>
            <p:cNvPr id="18471" name="TextBox 111">
              <a:extLst>
                <a:ext uri="{FF2B5EF4-FFF2-40B4-BE49-F238E27FC236}">
                  <a16:creationId xmlns:a16="http://schemas.microsoft.com/office/drawing/2014/main" id="{0A114FF2-85E6-B641-ABDA-68E6CF29716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3400" y="4648199"/>
              <a:ext cx="2720504" cy="4000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000" b="0">
                  <a:latin typeface="Arial" panose="020B0604020202020204" pitchFamily="34" charset="0"/>
                  <a:cs typeface="Arial" panose="020B0604020202020204" pitchFamily="34" charset="0"/>
                </a:rPr>
                <a:t>Description of patches</a:t>
              </a:r>
            </a:p>
          </p:txBody>
        </p:sp>
      </p:grpSp>
      <p:sp>
        <p:nvSpPr>
          <p:cNvPr id="18463" name="TextBox 113">
            <a:extLst>
              <a:ext uri="{FF2B5EF4-FFF2-40B4-BE49-F238E27FC236}">
                <a16:creationId xmlns:a16="http://schemas.microsoft.com/office/drawing/2014/main" id="{3E66D10B-66C9-6E40-9AE2-0E20204C5C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3867150"/>
            <a:ext cx="184150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100" b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464" name="TextBox 114">
            <a:extLst>
              <a:ext uri="{FF2B5EF4-FFF2-40B4-BE49-F238E27FC236}">
                <a16:creationId xmlns:a16="http://schemas.microsoft.com/office/drawing/2014/main" id="{0FC31E9A-8ABA-7246-86CD-57F1572C43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48400" y="3790950"/>
            <a:ext cx="2590800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100" b="0">
                <a:latin typeface="Arial" panose="020B0604020202020204" pitchFamily="34" charset="0"/>
                <a:cs typeface="Arial" panose="020B0604020202020204" pitchFamily="34" charset="0"/>
              </a:rPr>
              <a:t>Robust to occlusion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100" b="0">
                <a:latin typeface="Arial" panose="020B0604020202020204" pitchFamily="34" charset="0"/>
                <a:cs typeface="Arial" panose="020B0604020202020204" pitchFamily="34" charset="0"/>
              </a:rPr>
              <a:t>Works with less texture</a:t>
            </a:r>
          </a:p>
        </p:txBody>
      </p:sp>
      <p:sp>
        <p:nvSpPr>
          <p:cNvPr id="33826" name="TextBox 115">
            <a:extLst>
              <a:ext uri="{FF2B5EF4-FFF2-40B4-BE49-F238E27FC236}">
                <a16:creationId xmlns:a16="http://schemas.microsoft.com/office/drawing/2014/main" id="{2E972ADF-8425-7A4F-A85E-E0BFF08D34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5878513"/>
            <a:ext cx="1736725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100" b="0">
                <a:latin typeface="Arial" panose="020B0604020202020204" pitchFamily="34" charset="0"/>
                <a:cs typeface="Arial" panose="020B0604020202020204" pitchFamily="34" charset="0"/>
              </a:rPr>
              <a:t>Minimize wrong matches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13D63F3E-4C59-3849-A10A-86DF32B551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0" y="5867400"/>
            <a:ext cx="2900363" cy="60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100" b="0">
                <a:latin typeface="Arial" panose="020B0604020202020204" pitchFamily="34" charset="0"/>
                <a:cs typeface="Arial" panose="020B0604020202020204" pitchFamily="34" charset="0"/>
              </a:rPr>
              <a:t>Robust to expected variations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100" b="0">
                <a:latin typeface="Arial" panose="020B0604020202020204" pitchFamily="34" charset="0"/>
                <a:cs typeface="Arial" panose="020B0604020202020204" pitchFamily="34" charset="0"/>
              </a:rPr>
              <a:t>Maximize correct matches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100" b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467" name="TextBox 114">
            <a:extLst>
              <a:ext uri="{FF2B5EF4-FFF2-40B4-BE49-F238E27FC236}">
                <a16:creationId xmlns:a16="http://schemas.microsoft.com/office/drawing/2014/main" id="{87BC3E82-D00E-CB4E-9B38-5E618F7A8F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3588" y="3790950"/>
            <a:ext cx="2132012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100" b="0">
                <a:latin typeface="Arial" panose="020B0604020202020204" pitchFamily="34" charset="0"/>
                <a:cs typeface="Arial" panose="020B0604020202020204" pitchFamily="34" charset="0"/>
              </a:rPr>
              <a:t>Robust detection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100" b="0">
                <a:latin typeface="Arial" panose="020B0604020202020204" pitchFamily="34" charset="0"/>
                <a:cs typeface="Arial" panose="020B0604020202020204" pitchFamily="34" charset="0"/>
              </a:rPr>
              <a:t>Precise localization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826" grpId="0"/>
      <p:bldP spid="11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2">
            <a:extLst>
              <a:ext uri="{FF2B5EF4-FFF2-40B4-BE49-F238E27FC236}">
                <a16:creationId xmlns:a16="http://schemas.microsoft.com/office/drawing/2014/main" id="{3EBBC960-D407-6440-B6F7-96B34CA86C5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Invariant local features</a:t>
            </a:r>
          </a:p>
        </p:txBody>
      </p:sp>
      <p:sp>
        <p:nvSpPr>
          <p:cNvPr id="20482" name="Rectangle 3">
            <a:extLst>
              <a:ext uri="{FF2B5EF4-FFF2-40B4-BE49-F238E27FC236}">
                <a16:creationId xmlns:a16="http://schemas.microsoft.com/office/drawing/2014/main" id="{0B61985D-3BE3-E74A-93E6-1BD355279634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533400" y="1143000"/>
            <a:ext cx="8001000" cy="1676400"/>
          </a:xfrm>
        </p:spPr>
        <p:txBody>
          <a:bodyPr/>
          <a:lstStyle/>
          <a:p>
            <a:pPr marL="0" indent="0"/>
            <a:r>
              <a:rPr lang="en-US" altLang="en-US" sz="2000"/>
              <a:t> Image content is transformed into local feature coordinates that are invariant to translation, rotation, scale, and other imaging parameters</a:t>
            </a:r>
          </a:p>
        </p:txBody>
      </p:sp>
      <p:pic>
        <p:nvPicPr>
          <p:cNvPr id="20483" name="Picture 4" descr="sift-feat">
            <a:extLst>
              <a:ext uri="{FF2B5EF4-FFF2-40B4-BE49-F238E27FC236}">
                <a16:creationId xmlns:a16="http://schemas.microsoft.com/office/drawing/2014/main" id="{D8EEEAF9-1FB4-6F4C-BC4B-924D7464D5D5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85800" y="2362200"/>
            <a:ext cx="7559675" cy="3640138"/>
          </a:xfrm>
        </p:spPr>
      </p:pic>
      <p:sp>
        <p:nvSpPr>
          <p:cNvPr id="20484" name="Text Box 5">
            <a:extLst>
              <a:ext uri="{FF2B5EF4-FFF2-40B4-BE49-F238E27FC236}">
                <a16:creationId xmlns:a16="http://schemas.microsoft.com/office/drawing/2014/main" id="{9C3F58DD-C23F-8B44-9305-827AF01D85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52800" y="6186488"/>
            <a:ext cx="232568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 b="0">
                <a:latin typeface="Arial" panose="020B0604020202020204" pitchFamily="34" charset="0"/>
                <a:cs typeface="Arial" panose="020B0604020202020204" pitchFamily="34" charset="0"/>
              </a:rPr>
              <a:t>Features Descriptors</a:t>
            </a:r>
          </a:p>
        </p:txBody>
      </p:sp>
    </p:spTree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8577719-E23F-5347-A369-E636045F3C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Natural Language	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031920E-F976-574D-B8AD-4FF06B9B13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Stop words: occur frequently but do not contain much information</a:t>
            </a:r>
          </a:p>
        </p:txBody>
      </p:sp>
      <p:pic>
        <p:nvPicPr>
          <p:cNvPr id="89092" name="Picture 4" descr="Stop word removal using NLTK">
            <a:extLst>
              <a:ext uri="{FF2B5EF4-FFF2-40B4-BE49-F238E27FC236}">
                <a16:creationId xmlns:a16="http://schemas.microsoft.com/office/drawing/2014/main" id="{DB793D06-0D77-DB44-AF89-4E8C51E69E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3131457"/>
            <a:ext cx="6934200" cy="21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81175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Title 1">
            <a:extLst>
              <a:ext uri="{FF2B5EF4-FFF2-40B4-BE49-F238E27FC236}">
                <a16:creationId xmlns:a16="http://schemas.microsoft.com/office/drawing/2014/main" id="{82302E87-BF63-454E-AE4B-6BFA7687234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Choosing interest points</a:t>
            </a:r>
          </a:p>
        </p:txBody>
      </p:sp>
      <p:sp>
        <p:nvSpPr>
          <p:cNvPr id="21506" name="Content Placeholder 2">
            <a:extLst>
              <a:ext uri="{FF2B5EF4-FFF2-40B4-BE49-F238E27FC236}">
                <a16:creationId xmlns:a16="http://schemas.microsoft.com/office/drawing/2014/main" id="{0F1DB0A5-CA26-0F48-8F02-2C7F45F560B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09600" y="1219200"/>
            <a:ext cx="8077200" cy="5135563"/>
          </a:xfrm>
        </p:spPr>
        <p:txBody>
          <a:bodyPr/>
          <a:lstStyle/>
          <a:p>
            <a:pPr marL="0" indent="0">
              <a:buFontTx/>
              <a:buNone/>
            </a:pPr>
            <a:r>
              <a:rPr lang="en-US" altLang="en-US" sz="2800"/>
              <a:t>Where would you tell your friend to meet you?</a:t>
            </a:r>
          </a:p>
        </p:txBody>
      </p:sp>
      <p:pic>
        <p:nvPicPr>
          <p:cNvPr id="21507" name="Picture 2" descr="http://www.loopnet.com/Attachments/9/8/5/xy_985537A9-99F3-4BBC-AFD7-5C4610F13CE4__.jpg">
            <a:extLst>
              <a:ext uri="{FF2B5EF4-FFF2-40B4-BE49-F238E27FC236}">
                <a16:creationId xmlns:a16="http://schemas.microsoft.com/office/drawing/2014/main" id="{CE831BC4-F45F-D14A-8270-E5A23FB359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2209800"/>
            <a:ext cx="5053013" cy="3790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Title 1">
            <a:extLst>
              <a:ext uri="{FF2B5EF4-FFF2-40B4-BE49-F238E27FC236}">
                <a16:creationId xmlns:a16="http://schemas.microsoft.com/office/drawing/2014/main" id="{32B28088-C151-C841-871E-43AD8C93DE0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Choosing interest points</a:t>
            </a:r>
          </a:p>
        </p:txBody>
      </p:sp>
      <p:sp>
        <p:nvSpPr>
          <p:cNvPr id="23554" name="Content Placeholder 2">
            <a:extLst>
              <a:ext uri="{FF2B5EF4-FFF2-40B4-BE49-F238E27FC236}">
                <a16:creationId xmlns:a16="http://schemas.microsoft.com/office/drawing/2014/main" id="{B14F0C34-C027-AB47-9DBA-E7D43781AB88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09600" y="1219200"/>
            <a:ext cx="8153400" cy="5135563"/>
          </a:xfrm>
        </p:spPr>
        <p:txBody>
          <a:bodyPr/>
          <a:lstStyle/>
          <a:p>
            <a:pPr marL="0" indent="0">
              <a:buFontTx/>
              <a:buNone/>
            </a:pPr>
            <a:r>
              <a:rPr lang="en-US" altLang="en-US" sz="2800"/>
              <a:t>Where would you tell your friend to meet you?</a:t>
            </a:r>
          </a:p>
        </p:txBody>
      </p:sp>
      <p:pic>
        <p:nvPicPr>
          <p:cNvPr id="23555" name="Picture 2" descr="http://www.pegasusarchive.org/ancientbritain/SilburyHill/SilburyHillAerial1_high.jpg">
            <a:extLst>
              <a:ext uri="{FF2B5EF4-FFF2-40B4-BE49-F238E27FC236}">
                <a16:creationId xmlns:a16="http://schemas.microsoft.com/office/drawing/2014/main" id="{8A62DD0C-D1F7-DC41-88ED-C791ED4C67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2238" y="2057400"/>
            <a:ext cx="4870450" cy="3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Rectangle 2">
            <a:extLst>
              <a:ext uri="{FF2B5EF4-FFF2-40B4-BE49-F238E27FC236}">
                <a16:creationId xmlns:a16="http://schemas.microsoft.com/office/drawing/2014/main" id="{32BDD22D-E02D-414B-BDE6-F16031DD083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Feature extraction: Corners</a:t>
            </a:r>
          </a:p>
        </p:txBody>
      </p:sp>
      <p:graphicFrame>
        <p:nvGraphicFramePr>
          <p:cNvPr id="25602" name="Object 2">
            <a:extLst>
              <a:ext uri="{FF2B5EF4-FFF2-40B4-BE49-F238E27FC236}">
                <a16:creationId xmlns:a16="http://schemas.microsoft.com/office/drawing/2014/main" id="{976A6D16-6C7B-8D47-BC32-2275C06D18C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447800" y="1219200"/>
          <a:ext cx="6291263" cy="5029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3" imgW="8763000" imgH="7010400" progId="">
                  <p:embed/>
                </p:oleObj>
              </mc:Choice>
              <mc:Fallback>
                <p:oleObj name="Image" r:id="rId3" imgW="8763000" imgH="7010400" progId="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7800" y="1219200"/>
                        <a:ext cx="6291263" cy="5029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2">
            <a:extLst>
              <a:ext uri="{FF2B5EF4-FFF2-40B4-BE49-F238E27FC236}">
                <a16:creationId xmlns:a16="http://schemas.microsoft.com/office/drawing/2014/main" id="{687D6384-BF9B-D740-821C-E36061DD5D1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Why extract features?</a:t>
            </a:r>
          </a:p>
        </p:txBody>
      </p:sp>
      <p:sp>
        <p:nvSpPr>
          <p:cNvPr id="27650" name="Rectangle 3">
            <a:extLst>
              <a:ext uri="{FF2B5EF4-FFF2-40B4-BE49-F238E27FC236}">
                <a16:creationId xmlns:a16="http://schemas.microsoft.com/office/drawing/2014/main" id="{CD04E9C9-A87F-FD49-BCA3-862602CB7CC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Motivation: panorama stitching</a:t>
            </a:r>
          </a:p>
          <a:p>
            <a:pPr lvl="1"/>
            <a:r>
              <a:rPr lang="en-US" altLang="en-US"/>
              <a:t>We have two images – how do we combine them?</a:t>
            </a:r>
          </a:p>
        </p:txBody>
      </p:sp>
      <p:pic>
        <p:nvPicPr>
          <p:cNvPr id="27651" name="Picture 4" descr="image1">
            <a:extLst>
              <a:ext uri="{FF2B5EF4-FFF2-40B4-BE49-F238E27FC236}">
                <a16:creationId xmlns:a16="http://schemas.microsoft.com/office/drawing/2014/main" id="{43541955-FEBF-9045-80C2-89E59EB2E0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282950"/>
            <a:ext cx="3676650" cy="2660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2" name="Picture 5" descr="image2">
            <a:extLst>
              <a:ext uri="{FF2B5EF4-FFF2-40B4-BE49-F238E27FC236}">
                <a16:creationId xmlns:a16="http://schemas.microsoft.com/office/drawing/2014/main" id="{969BC845-DDB1-BF44-92E8-E9DBCB4840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3282950"/>
            <a:ext cx="3676650" cy="2660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Title 1">
            <a:extLst>
              <a:ext uri="{FF2B5EF4-FFF2-40B4-BE49-F238E27FC236}">
                <a16:creationId xmlns:a16="http://schemas.microsoft.com/office/drawing/2014/main" id="{ABB51361-19C3-0B49-8D68-B407C708164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en-US" altLang="en-US"/>
              <a:t>Local features: main 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EAD3F4-B580-B442-9CB8-95B9971F597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1143000"/>
            <a:ext cx="4724400" cy="4525963"/>
          </a:xfrm>
        </p:spPr>
        <p:txBody>
          <a:bodyPr/>
          <a:lstStyle/>
          <a:p>
            <a:pPr marL="514350" indent="-514350">
              <a:buFont typeface="CosmosBQ-Light" pitchFamily="50" charset="0"/>
              <a:buAutoNum type="arabicParenR"/>
            </a:pPr>
            <a:r>
              <a:rPr lang="en-US" altLang="en-US" sz="2800"/>
              <a:t>Detection: </a:t>
            </a:r>
            <a:r>
              <a:rPr lang="en-US" altLang="en-US" sz="2400"/>
              <a:t>Identify the interest points</a:t>
            </a:r>
          </a:p>
          <a:p>
            <a:pPr marL="514350" indent="-514350">
              <a:buFont typeface="CosmosBQ-Light" pitchFamily="50" charset="0"/>
              <a:buAutoNum type="arabicParenR"/>
            </a:pPr>
            <a:endParaRPr lang="en-US" altLang="en-US" sz="1000"/>
          </a:p>
          <a:p>
            <a:pPr marL="514350" indent="-514350">
              <a:buFont typeface="CosmosBQ-Light" pitchFamily="50" charset="0"/>
              <a:buAutoNum type="arabicParenR"/>
            </a:pPr>
            <a:endParaRPr lang="en-US" altLang="en-US" sz="1000"/>
          </a:p>
          <a:p>
            <a:pPr marL="514350" indent="-514350">
              <a:buFont typeface="CosmosBQ-Light" pitchFamily="50" charset="0"/>
              <a:buAutoNum type="arabicParenR"/>
            </a:pPr>
            <a:endParaRPr lang="en-US" altLang="en-US" sz="1000"/>
          </a:p>
          <a:p>
            <a:pPr marL="514350" indent="-514350">
              <a:buFont typeface="CosmosBQ-Light" pitchFamily="50" charset="0"/>
              <a:buAutoNum type="arabicParenR"/>
            </a:pPr>
            <a:endParaRPr lang="en-US" altLang="en-US" sz="1000"/>
          </a:p>
          <a:p>
            <a:pPr marL="514350" indent="-514350">
              <a:buFont typeface="CosmosBQ-Light" pitchFamily="50" charset="0"/>
              <a:buAutoNum type="arabicParenR"/>
            </a:pPr>
            <a:r>
              <a:rPr lang="en-US" altLang="en-US" sz="2800"/>
              <a:t>Description</a:t>
            </a:r>
            <a:r>
              <a:rPr lang="en-US" altLang="en-US" sz="2400"/>
              <a:t>: Extract vector feature descriptor surrounding each interest point.</a:t>
            </a:r>
          </a:p>
          <a:p>
            <a:pPr marL="514350" indent="-514350">
              <a:buFont typeface="CosmosBQ-Light" pitchFamily="50" charset="0"/>
              <a:buAutoNum type="arabicParenR"/>
            </a:pPr>
            <a:endParaRPr lang="en-US" altLang="en-US" sz="1000"/>
          </a:p>
          <a:p>
            <a:pPr marL="514350" indent="-514350">
              <a:buFont typeface="CosmosBQ-Light" pitchFamily="50" charset="0"/>
              <a:buAutoNum type="arabicParenR"/>
            </a:pPr>
            <a:endParaRPr lang="en-US" altLang="en-US" sz="1000"/>
          </a:p>
          <a:p>
            <a:pPr marL="514350" indent="-514350">
              <a:buFont typeface="CosmosBQ-Light" pitchFamily="50" charset="0"/>
              <a:buAutoNum type="arabicParenR"/>
            </a:pPr>
            <a:endParaRPr lang="en-US" altLang="en-US" sz="1000"/>
          </a:p>
          <a:p>
            <a:pPr marL="514350" indent="-514350">
              <a:buFont typeface="CosmosBQ-Light" pitchFamily="50" charset="0"/>
              <a:buAutoNum type="arabicParenR"/>
            </a:pPr>
            <a:endParaRPr lang="en-US" altLang="en-US" sz="1000"/>
          </a:p>
          <a:p>
            <a:pPr marL="514350" indent="-514350">
              <a:buFont typeface="CosmosBQ-Light" pitchFamily="50" charset="0"/>
              <a:buAutoNum type="arabicParenR"/>
            </a:pPr>
            <a:r>
              <a:rPr lang="en-US" altLang="en-US" sz="2800"/>
              <a:t>Matching: </a:t>
            </a:r>
            <a:r>
              <a:rPr lang="en-US" altLang="en-US" sz="2400"/>
              <a:t>Determine correspondence between descriptors in two views</a:t>
            </a:r>
          </a:p>
        </p:txBody>
      </p:sp>
      <p:pic>
        <p:nvPicPr>
          <p:cNvPr id="29699" name="Picture 4" descr="SIFT1">
            <a:extLst>
              <a:ext uri="{FF2B5EF4-FFF2-40B4-BE49-F238E27FC236}">
                <a16:creationId xmlns:a16="http://schemas.microsoft.com/office/drawing/2014/main" id="{8926074F-79BA-5140-A130-B6D6369381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1066800"/>
            <a:ext cx="2438400" cy="176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4" descr="SIFT1">
            <a:extLst>
              <a:ext uri="{FF2B5EF4-FFF2-40B4-BE49-F238E27FC236}">
                <a16:creationId xmlns:a16="http://schemas.microsoft.com/office/drawing/2014/main" id="{7E47AE9F-65A3-D84C-A463-16C056AB03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2971800"/>
            <a:ext cx="2438400" cy="176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C37F81F7-F853-9043-88F3-AA0A78F51F0C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084763" y="2982913"/>
            <a:ext cx="2306637" cy="1131887"/>
            <a:chOff x="4191000" y="4216493"/>
            <a:chExt cx="2667000" cy="1308192"/>
          </a:xfrm>
        </p:grpSpPr>
        <p:sp>
          <p:nvSpPr>
            <p:cNvPr id="29715" name="Rectangle 7">
              <a:extLst>
                <a:ext uri="{FF2B5EF4-FFF2-40B4-BE49-F238E27FC236}">
                  <a16:creationId xmlns:a16="http://schemas.microsoft.com/office/drawing/2014/main" id="{66A1FE20-40B6-8145-926A-1D9C14E440B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1581194">
              <a:off x="6064192" y="5081804"/>
              <a:ext cx="412126" cy="442881"/>
            </a:xfrm>
            <a:prstGeom prst="rect">
              <a:avLst/>
            </a:prstGeom>
            <a:noFill/>
            <a:ln w="9525" algn="ctr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1800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graphicFrame>
          <p:nvGraphicFramePr>
            <p:cNvPr id="29716" name="Object 8">
              <a:extLst>
                <a:ext uri="{FF2B5EF4-FFF2-40B4-BE49-F238E27FC236}">
                  <a16:creationId xmlns:a16="http://schemas.microsoft.com/office/drawing/2014/main" id="{C1116B09-71A3-0C4C-9195-10915E4F4EFF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191000" y="4216493"/>
            <a:ext cx="2667000" cy="6032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4" imgW="1066800" imgH="241300" progId="Equation.3">
                    <p:embed/>
                  </p:oleObj>
                </mc:Choice>
                <mc:Fallback>
                  <p:oleObj name="Equation" r:id="rId4" imgW="1066800" imgH="241300" progId="Equation.3">
                    <p:embed/>
                    <p:pic>
                      <p:nvPicPr>
                        <p:cNvPr id="0" name="Object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91000" y="4216493"/>
                          <a:ext cx="2667000" cy="603250"/>
                        </a:xfrm>
                        <a:prstGeom prst="rect">
                          <a:avLst/>
                        </a:prstGeom>
                        <a:solidFill>
                          <a:schemeClr val="accent1"/>
                        </a:solidFill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29717" name="Shape 17">
              <a:extLst>
                <a:ext uri="{FF2B5EF4-FFF2-40B4-BE49-F238E27FC236}">
                  <a16:creationId xmlns:a16="http://schemas.microsoft.com/office/drawing/2014/main" id="{A652FE89-336E-D24A-AB36-30C2E02AAD36}"/>
                </a:ext>
              </a:extLst>
            </p:cNvPr>
            <p:cNvCxnSpPr>
              <a:cxnSpLocks noChangeShapeType="1"/>
              <a:stCxn id="29715" idx="1"/>
            </p:cNvCxnSpPr>
            <p:nvPr/>
          </p:nvCxnSpPr>
          <p:spPr bwMode="auto">
            <a:xfrm rot="10800000">
              <a:off x="5410201" y="4648201"/>
              <a:ext cx="675407" cy="746517"/>
            </a:xfrm>
            <a:prstGeom prst="curvedConnector2">
              <a:avLst/>
            </a:prstGeom>
            <a:noFill/>
            <a:ln w="9525" algn="ctr">
              <a:solidFill>
                <a:srgbClr val="FF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2D0E113-52F6-1D44-9953-5B0DD7EA99F9}"/>
              </a:ext>
            </a:extLst>
          </p:cNvPr>
          <p:cNvGrpSpPr>
            <a:grpSpLocks/>
          </p:cNvGrpSpPr>
          <p:nvPr/>
        </p:nvGrpSpPr>
        <p:grpSpPr bwMode="auto">
          <a:xfrm>
            <a:off x="6718300" y="3352800"/>
            <a:ext cx="2425700" cy="1984375"/>
            <a:chOff x="7042516" y="4800600"/>
            <a:chExt cx="2794000" cy="2232025"/>
          </a:xfrm>
        </p:grpSpPr>
        <p:grpSp>
          <p:nvGrpSpPr>
            <p:cNvPr id="29711" name="Group 11">
              <a:extLst>
                <a:ext uri="{FF2B5EF4-FFF2-40B4-BE49-F238E27FC236}">
                  <a16:creationId xmlns:a16="http://schemas.microsoft.com/office/drawing/2014/main" id="{576A3511-07E3-0349-8409-78FE1193947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042516" y="4800600"/>
              <a:ext cx="2794000" cy="2232025"/>
              <a:chOff x="7042516" y="4800600"/>
              <a:chExt cx="2794000" cy="2232025"/>
            </a:xfrm>
          </p:grpSpPr>
          <p:sp>
            <p:nvSpPr>
              <p:cNvPr id="29713" name="Rectangle 9">
                <a:extLst>
                  <a:ext uri="{FF2B5EF4-FFF2-40B4-BE49-F238E27FC236}">
                    <a16:creationId xmlns:a16="http://schemas.microsoft.com/office/drawing/2014/main" id="{BD28B7A6-42CC-E146-860A-05EF647DC8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70648" y="4800600"/>
                <a:ext cx="530352" cy="533400"/>
              </a:xfrm>
              <a:prstGeom prst="rect">
                <a:avLst/>
              </a:prstGeom>
              <a:noFill/>
              <a:ln w="9525" algn="ctr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 sz="180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graphicFrame>
            <p:nvGraphicFramePr>
              <p:cNvPr id="29714" name="Object 3">
                <a:extLst>
                  <a:ext uri="{FF2B5EF4-FFF2-40B4-BE49-F238E27FC236}">
                    <a16:creationId xmlns:a16="http://schemas.microsoft.com/office/drawing/2014/main" id="{6E3DCD5B-1FF9-A240-B84A-F321B4896FA7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042516" y="6429375"/>
              <a:ext cx="2794000" cy="60325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6" imgW="1117600" imgH="241300" progId="Equation.3">
                      <p:embed/>
                    </p:oleObj>
                  </mc:Choice>
                  <mc:Fallback>
                    <p:oleObj name="Equation" r:id="rId6" imgW="1117600" imgH="241300" progId="Equation.3">
                      <p:embed/>
                      <p:pic>
                        <p:nvPicPr>
                          <p:cNvPr id="0" name="Object 3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7042516" y="6429375"/>
                            <a:ext cx="2794000" cy="603250"/>
                          </a:xfrm>
                          <a:prstGeom prst="rect">
                            <a:avLst/>
                          </a:prstGeom>
                          <a:solidFill>
                            <a:schemeClr val="accent1"/>
                          </a:solidFill>
                          <a:ln>
                            <a:noFill/>
                          </a:ln>
                          <a:extLs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cxnSp>
          <p:nvCxnSpPr>
            <p:cNvPr id="29712" name="Curved Connector 19">
              <a:extLst>
                <a:ext uri="{FF2B5EF4-FFF2-40B4-BE49-F238E27FC236}">
                  <a16:creationId xmlns:a16="http://schemas.microsoft.com/office/drawing/2014/main" id="{90189345-D5CA-3C44-B1E6-5C5B6B10EA78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>
              <a:off x="6866069" y="5846896"/>
              <a:ext cx="1266829" cy="241036"/>
            </a:xfrm>
            <a:prstGeom prst="curvedConnector3">
              <a:avLst>
                <a:gd name="adj1" fmla="val 50000"/>
              </a:avLst>
            </a:prstGeom>
            <a:noFill/>
            <a:ln w="9525" algn="ctr">
              <a:solidFill>
                <a:srgbClr val="FF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DEF33E75-F018-D24F-B133-B7599FF33BF4}"/>
              </a:ext>
            </a:extLst>
          </p:cNvPr>
          <p:cNvGrpSpPr>
            <a:grpSpLocks/>
          </p:cNvGrpSpPr>
          <p:nvPr/>
        </p:nvGrpSpPr>
        <p:grpSpPr bwMode="auto">
          <a:xfrm>
            <a:off x="4800600" y="5391150"/>
            <a:ext cx="4343400" cy="1162050"/>
            <a:chOff x="4800600" y="5391912"/>
            <a:chExt cx="4343400" cy="1161288"/>
          </a:xfrm>
        </p:grpSpPr>
        <p:pic>
          <p:nvPicPr>
            <p:cNvPr id="29705" name="Picture 5">
              <a:extLst>
                <a:ext uri="{FF2B5EF4-FFF2-40B4-BE49-F238E27FC236}">
                  <a16:creationId xmlns:a16="http://schemas.microsoft.com/office/drawing/2014/main" id="{4EA070A2-44C6-5F49-9492-9FC0A61430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0600" y="5391912"/>
              <a:ext cx="2121408" cy="1161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9706" name="Picture 6">
              <a:extLst>
                <a:ext uri="{FF2B5EF4-FFF2-40B4-BE49-F238E27FC236}">
                  <a16:creationId xmlns:a16="http://schemas.microsoft.com/office/drawing/2014/main" id="{F432A52B-1586-AB43-8D0C-A39386566A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1052" y="5395686"/>
              <a:ext cx="2132948" cy="11575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29707" name="Straight Arrow Connector 27">
              <a:extLst>
                <a:ext uri="{FF2B5EF4-FFF2-40B4-BE49-F238E27FC236}">
                  <a16:creationId xmlns:a16="http://schemas.microsoft.com/office/drawing/2014/main" id="{88E0A4CE-3E8A-8445-B051-625C35DBC9CF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5562600" y="5562600"/>
              <a:ext cx="1981200" cy="228600"/>
            </a:xfrm>
            <a:prstGeom prst="straightConnector1">
              <a:avLst/>
            </a:prstGeom>
            <a:noFill/>
            <a:ln w="28575" algn="ctr">
              <a:solidFill>
                <a:schemeClr val="tx2"/>
              </a:solidFill>
              <a:round/>
              <a:headEnd type="arrow" w="med" len="med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9708" name="Straight Arrow Connector 28">
              <a:extLst>
                <a:ext uri="{FF2B5EF4-FFF2-40B4-BE49-F238E27FC236}">
                  <a16:creationId xmlns:a16="http://schemas.microsoft.com/office/drawing/2014/main" id="{C1D6BA51-2294-CB46-9C01-C89DBC359AB9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6629400" y="5943600"/>
              <a:ext cx="2133600" cy="1588"/>
            </a:xfrm>
            <a:prstGeom prst="straightConnector1">
              <a:avLst/>
            </a:prstGeom>
            <a:noFill/>
            <a:ln w="28575" algn="ctr">
              <a:solidFill>
                <a:schemeClr val="tx2"/>
              </a:solidFill>
              <a:round/>
              <a:headEnd type="arrow" w="med" len="med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9709" name="Straight Arrow Connector 31">
              <a:extLst>
                <a:ext uri="{FF2B5EF4-FFF2-40B4-BE49-F238E27FC236}">
                  <a16:creationId xmlns:a16="http://schemas.microsoft.com/office/drawing/2014/main" id="{7F56E4CD-3F34-FE4D-8285-87BD80EF20E9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5410200" y="6248400"/>
              <a:ext cx="2133600" cy="1588"/>
            </a:xfrm>
            <a:prstGeom prst="straightConnector1">
              <a:avLst/>
            </a:prstGeom>
            <a:noFill/>
            <a:ln w="28575" algn="ctr">
              <a:solidFill>
                <a:schemeClr val="tx2"/>
              </a:solidFill>
              <a:round/>
              <a:headEnd type="arrow" w="med" len="med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9710" name="Straight Arrow Connector 32">
              <a:extLst>
                <a:ext uri="{FF2B5EF4-FFF2-40B4-BE49-F238E27FC236}">
                  <a16:creationId xmlns:a16="http://schemas.microsoft.com/office/drawing/2014/main" id="{C82BC43F-D961-AF4C-8B1F-4E5A32493387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5334000" y="5791200"/>
              <a:ext cx="2133600" cy="228600"/>
            </a:xfrm>
            <a:prstGeom prst="straightConnector1">
              <a:avLst/>
            </a:prstGeom>
            <a:noFill/>
            <a:ln w="28575" algn="ctr">
              <a:solidFill>
                <a:schemeClr val="tx2"/>
              </a:solidFill>
              <a:round/>
              <a:headEnd type="arrow" w="med" len="med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29704" name="Slide Number Placeholder 22">
            <a:extLst>
              <a:ext uri="{FF2B5EF4-FFF2-40B4-BE49-F238E27FC236}">
                <a16:creationId xmlns:a16="http://schemas.microsoft.com/office/drawing/2014/main" id="{041F07C3-014C-8647-850D-81CD7A4A2452}"/>
              </a:ext>
            </a:extLst>
          </p:cNvPr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4F18E33E-09F3-2A43-BC3C-129D0DA81724}" type="slidenum">
              <a:rPr lang="en-US" altLang="en-US" sz="1400">
                <a:solidFill>
                  <a:srgbClr val="000000"/>
                </a:solidFill>
              </a:rPr>
              <a:pPr algn="r" eaLnBrk="1" hangingPunct="1">
                <a:spcBef>
                  <a:spcPct val="0"/>
                </a:spcBef>
                <a:buFontTx/>
                <a:buNone/>
              </a:pPr>
              <a:t>18</a:t>
            </a:fld>
            <a:endParaRPr lang="en-US" altLang="en-US" sz="140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2">
            <a:extLst>
              <a:ext uri="{FF2B5EF4-FFF2-40B4-BE49-F238E27FC236}">
                <a16:creationId xmlns:a16="http://schemas.microsoft.com/office/drawing/2014/main" id="{2C44EF93-6A85-BC4C-B05A-0150E81FA66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Characteristics of good features</a:t>
            </a:r>
          </a:p>
        </p:txBody>
      </p:sp>
      <p:sp>
        <p:nvSpPr>
          <p:cNvPr id="1220611" name="Rectangle 3">
            <a:extLst>
              <a:ext uri="{FF2B5EF4-FFF2-40B4-BE49-F238E27FC236}">
                <a16:creationId xmlns:a16="http://schemas.microsoft.com/office/drawing/2014/main" id="{FB5CA5B1-912D-574E-9D25-C61AF24919B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09600" y="3581400"/>
            <a:ext cx="8001000" cy="35814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2000"/>
              <a:t>Repeatability</a:t>
            </a:r>
          </a:p>
          <a:p>
            <a:pPr lvl="1">
              <a:lnSpc>
                <a:spcPct val="90000"/>
              </a:lnSpc>
            </a:pPr>
            <a:r>
              <a:rPr lang="en-US" altLang="en-US" sz="1600"/>
              <a:t>The same feature can be found in several images despite geometric and photometric transformations </a:t>
            </a:r>
          </a:p>
          <a:p>
            <a:pPr>
              <a:lnSpc>
                <a:spcPct val="90000"/>
              </a:lnSpc>
            </a:pPr>
            <a:r>
              <a:rPr lang="en-US" altLang="en-US" sz="2000"/>
              <a:t>Saliency</a:t>
            </a:r>
          </a:p>
          <a:p>
            <a:pPr lvl="1">
              <a:lnSpc>
                <a:spcPct val="90000"/>
              </a:lnSpc>
            </a:pPr>
            <a:r>
              <a:rPr lang="en-US" altLang="en-US" sz="1600"/>
              <a:t>Each feature is distinctive</a:t>
            </a:r>
          </a:p>
          <a:p>
            <a:pPr>
              <a:lnSpc>
                <a:spcPct val="90000"/>
              </a:lnSpc>
            </a:pPr>
            <a:r>
              <a:rPr lang="en-US" altLang="en-US" sz="2000"/>
              <a:t>Compactness and efficiency</a:t>
            </a:r>
          </a:p>
          <a:p>
            <a:pPr lvl="1">
              <a:lnSpc>
                <a:spcPct val="90000"/>
              </a:lnSpc>
            </a:pPr>
            <a:r>
              <a:rPr lang="en-US" altLang="en-US" sz="1600"/>
              <a:t>Fewer features than image pixels</a:t>
            </a:r>
          </a:p>
          <a:p>
            <a:pPr>
              <a:lnSpc>
                <a:spcPct val="90000"/>
              </a:lnSpc>
            </a:pPr>
            <a:r>
              <a:rPr lang="en-US" altLang="en-US" sz="2000"/>
              <a:t>Locality</a:t>
            </a:r>
          </a:p>
          <a:p>
            <a:pPr lvl="1">
              <a:lnSpc>
                <a:spcPct val="90000"/>
              </a:lnSpc>
            </a:pPr>
            <a:r>
              <a:rPr lang="en-US" altLang="en-US" sz="1600"/>
              <a:t>A feature occupies a relatively small area of the image; robust to clutter and occlusion</a:t>
            </a:r>
          </a:p>
        </p:txBody>
      </p:sp>
      <p:grpSp>
        <p:nvGrpSpPr>
          <p:cNvPr id="31747" name="Group 11">
            <a:extLst>
              <a:ext uri="{FF2B5EF4-FFF2-40B4-BE49-F238E27FC236}">
                <a16:creationId xmlns:a16="http://schemas.microsoft.com/office/drawing/2014/main" id="{8A1E512F-1DDC-6F4E-A368-187A0C0F1550}"/>
              </a:ext>
            </a:extLst>
          </p:cNvPr>
          <p:cNvGrpSpPr>
            <a:grpSpLocks/>
          </p:cNvGrpSpPr>
          <p:nvPr/>
        </p:nvGrpSpPr>
        <p:grpSpPr bwMode="auto">
          <a:xfrm>
            <a:off x="1600200" y="1295400"/>
            <a:ext cx="5791200" cy="2133600"/>
            <a:chOff x="528" y="624"/>
            <a:chExt cx="4715" cy="1678"/>
          </a:xfrm>
        </p:grpSpPr>
        <p:pic>
          <p:nvPicPr>
            <p:cNvPr id="31748" name="Picture 9" descr="SIFT2">
              <a:extLst>
                <a:ext uri="{FF2B5EF4-FFF2-40B4-BE49-F238E27FC236}">
                  <a16:creationId xmlns:a16="http://schemas.microsoft.com/office/drawing/2014/main" id="{4BE7A680-BB81-6D4C-BC05-646176236E83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8" y="624"/>
              <a:ext cx="2315" cy="16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1749" name="Picture 10" descr="SIFT1">
              <a:extLst>
                <a:ext uri="{FF2B5EF4-FFF2-40B4-BE49-F238E27FC236}">
                  <a16:creationId xmlns:a16="http://schemas.microsoft.com/office/drawing/2014/main" id="{59ABBE2F-84BF-EB45-BEB7-E94D746FBB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8" y="624"/>
              <a:ext cx="2315" cy="16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06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06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06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06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06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06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06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06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0611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2">
            <a:extLst>
              <a:ext uri="{FF2B5EF4-FFF2-40B4-BE49-F238E27FC236}">
                <a16:creationId xmlns:a16="http://schemas.microsoft.com/office/drawing/2014/main" id="{FA33B067-69B2-574F-8B9C-B180482087C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04800" y="274638"/>
            <a:ext cx="8382000" cy="1143000"/>
          </a:xfrm>
        </p:spPr>
        <p:txBody>
          <a:bodyPr/>
          <a:lstStyle/>
          <a:p>
            <a:pPr eaLnBrk="1" hangingPunct="1"/>
            <a:r>
              <a:rPr lang="en-US" altLang="en-US"/>
              <a:t>Local features</a:t>
            </a:r>
          </a:p>
        </p:txBody>
      </p:sp>
      <p:sp>
        <p:nvSpPr>
          <p:cNvPr id="6146" name="Rectangle 3">
            <a:extLst>
              <a:ext uri="{FF2B5EF4-FFF2-40B4-BE49-F238E27FC236}">
                <a16:creationId xmlns:a16="http://schemas.microsoft.com/office/drawing/2014/main" id="{374A3563-3E72-9048-8117-D3E4CCB876A6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Interest points</a:t>
            </a:r>
          </a:p>
          <a:p>
            <a:pPr eaLnBrk="1" hangingPunct="1"/>
            <a:r>
              <a:rPr lang="en-US" altLang="en-US"/>
              <a:t>Descriptors</a:t>
            </a:r>
          </a:p>
          <a:p>
            <a:pPr eaLnBrk="1" hangingPunct="1">
              <a:buFontTx/>
              <a:buNone/>
            </a:pPr>
            <a:endParaRPr lang="en-US" altLang="en-US"/>
          </a:p>
          <a:p>
            <a:pPr eaLnBrk="1" hangingPunct="1"/>
            <a:r>
              <a:rPr lang="en-US" altLang="en-US"/>
              <a:t>Reading: Chapter 4</a:t>
            </a:r>
          </a:p>
        </p:txBody>
      </p:sp>
    </p:spTree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518" name="Rectangle 6">
            <a:extLst>
              <a:ext uri="{FF2B5EF4-FFF2-40B4-BE49-F238E27FC236}">
                <a16:creationId xmlns:a16="http://schemas.microsoft.com/office/drawing/2014/main" id="{9D56FF96-1AC6-FC47-BDDE-BEC20635EA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1371600"/>
            <a:ext cx="7620000" cy="494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33363" indent="-233363"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2800" b="0" dirty="0">
                <a:latin typeface="Arial" panose="020B0604020202020204" pitchFamily="34" charset="0"/>
              </a:rPr>
              <a:t>We want to detect (at least some of) the same points in both images</a:t>
            </a:r>
          </a:p>
          <a:p>
            <a:pPr>
              <a:spcBef>
                <a:spcPct val="50000"/>
              </a:spcBef>
            </a:pPr>
            <a:endParaRPr lang="en-US" altLang="en-US" sz="2800" b="0" dirty="0">
              <a:latin typeface="Arial" panose="020B0604020202020204" pitchFamily="34" charset="0"/>
            </a:endParaRPr>
          </a:p>
          <a:p>
            <a:pPr>
              <a:spcBef>
                <a:spcPct val="50000"/>
              </a:spcBef>
            </a:pPr>
            <a:endParaRPr lang="en-US" altLang="en-US" sz="2800" b="0" dirty="0">
              <a:latin typeface="Arial" panose="020B0604020202020204" pitchFamily="34" charset="0"/>
            </a:endParaRPr>
          </a:p>
          <a:p>
            <a:pPr>
              <a:spcBef>
                <a:spcPct val="50000"/>
              </a:spcBef>
            </a:pPr>
            <a:endParaRPr lang="en-US" altLang="en-US" sz="2800" b="0" dirty="0">
              <a:latin typeface="Arial" panose="020B0604020202020204" pitchFamily="34" charset="0"/>
            </a:endParaRPr>
          </a:p>
          <a:p>
            <a:pPr>
              <a:spcBef>
                <a:spcPct val="50000"/>
              </a:spcBef>
              <a:buFontTx/>
              <a:buNone/>
            </a:pPr>
            <a:endParaRPr lang="en-US" altLang="en-US" sz="2800" b="0" dirty="0">
              <a:latin typeface="Arial" panose="020B0604020202020204" pitchFamily="34" charset="0"/>
            </a:endParaRPr>
          </a:p>
          <a:p>
            <a:pPr>
              <a:spcBef>
                <a:spcPct val="50000"/>
              </a:spcBef>
              <a:buFontTx/>
              <a:buNone/>
            </a:pPr>
            <a:endParaRPr lang="en-US" altLang="en-US" sz="1400" b="0" dirty="0">
              <a:latin typeface="Arial" panose="020B0604020202020204" pitchFamily="34" charset="0"/>
            </a:endParaRPr>
          </a:p>
          <a:p>
            <a:pPr>
              <a:spcBef>
                <a:spcPct val="50000"/>
              </a:spcBef>
            </a:pPr>
            <a:r>
              <a:rPr lang="en-US" altLang="en-US" sz="2800" b="0" dirty="0">
                <a:latin typeface="Arial" panose="020B0604020202020204" pitchFamily="34" charset="0"/>
              </a:rPr>
              <a:t>Yet we have to be able to run the detection procedure </a:t>
            </a:r>
            <a:r>
              <a:rPr lang="en-US" altLang="en-US" sz="2800" b="0" i="1" dirty="0">
                <a:latin typeface="Arial" panose="020B0604020202020204" pitchFamily="34" charset="0"/>
              </a:rPr>
              <a:t>independently</a:t>
            </a:r>
            <a:r>
              <a:rPr lang="en-US" altLang="en-US" sz="2800" b="0" dirty="0">
                <a:latin typeface="Arial" panose="020B0604020202020204" pitchFamily="34" charset="0"/>
              </a:rPr>
              <a:t> per image</a:t>
            </a:r>
          </a:p>
        </p:txBody>
      </p:sp>
      <p:grpSp>
        <p:nvGrpSpPr>
          <p:cNvPr id="2" name="Group 21">
            <a:extLst>
              <a:ext uri="{FF2B5EF4-FFF2-40B4-BE49-F238E27FC236}">
                <a16:creationId xmlns:a16="http://schemas.microsoft.com/office/drawing/2014/main" id="{86FA856A-FE08-774F-8845-A1DBE521B99C}"/>
              </a:ext>
            </a:extLst>
          </p:cNvPr>
          <p:cNvGrpSpPr>
            <a:grpSpLocks/>
          </p:cNvGrpSpPr>
          <p:nvPr/>
        </p:nvGrpSpPr>
        <p:grpSpPr bwMode="auto">
          <a:xfrm>
            <a:off x="838200" y="2514600"/>
            <a:ext cx="7488238" cy="2671763"/>
            <a:chOff x="838200" y="3429000"/>
            <a:chExt cx="7487497" cy="2671465"/>
          </a:xfrm>
        </p:grpSpPr>
        <p:grpSp>
          <p:nvGrpSpPr>
            <p:cNvPr id="33796" name="Group 20">
              <a:extLst>
                <a:ext uri="{FF2B5EF4-FFF2-40B4-BE49-F238E27FC236}">
                  <a16:creationId xmlns:a16="http://schemas.microsoft.com/office/drawing/2014/main" id="{CA90C101-FA14-4A4E-9121-F2AEAEFB0D1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838200" y="3429000"/>
              <a:ext cx="3657600" cy="2133600"/>
              <a:chOff x="838200" y="3429000"/>
              <a:chExt cx="3265714" cy="1905000"/>
            </a:xfrm>
          </p:grpSpPr>
          <p:pic>
            <p:nvPicPr>
              <p:cNvPr id="33804" name="Picture 5">
                <a:extLst>
                  <a:ext uri="{FF2B5EF4-FFF2-40B4-BE49-F238E27FC236}">
                    <a16:creationId xmlns:a16="http://schemas.microsoft.com/office/drawing/2014/main" id="{280D1ADC-FA57-A247-B816-7DE0A1C5513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38200" y="3429000"/>
                <a:ext cx="3265714" cy="1905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3805" name="Oval 7">
                <a:extLst>
                  <a:ext uri="{FF2B5EF4-FFF2-40B4-BE49-F238E27FC236}">
                    <a16:creationId xmlns:a16="http://schemas.microsoft.com/office/drawing/2014/main" id="{0F222C38-7DC7-6040-B769-5CECE110CB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98945" y="4010074"/>
                <a:ext cx="145978" cy="1445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3806" name="Oval 8">
                <a:extLst>
                  <a:ext uri="{FF2B5EF4-FFF2-40B4-BE49-F238E27FC236}">
                    <a16:creationId xmlns:a16="http://schemas.microsoft.com/office/drawing/2014/main" id="{65D4765A-322A-CC49-8E8F-28B3ED3D78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63842" y="4589730"/>
                <a:ext cx="144562" cy="145977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3807" name="Oval 9">
                <a:extLst>
                  <a:ext uri="{FF2B5EF4-FFF2-40B4-BE49-F238E27FC236}">
                    <a16:creationId xmlns:a16="http://schemas.microsoft.com/office/drawing/2014/main" id="{F02741C3-6BDD-9146-AF6D-6B146DAB7E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44923" y="4880267"/>
                <a:ext cx="144562" cy="1445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3808" name="Oval 10">
                <a:extLst>
                  <a:ext uri="{FF2B5EF4-FFF2-40B4-BE49-F238E27FC236}">
                    <a16:creationId xmlns:a16="http://schemas.microsoft.com/office/drawing/2014/main" id="{5EE477BA-1BA9-604A-ACEC-4310A34B96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24587" y="4445171"/>
                <a:ext cx="145978" cy="1445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33797" name="Group 18">
              <a:extLst>
                <a:ext uri="{FF2B5EF4-FFF2-40B4-BE49-F238E27FC236}">
                  <a16:creationId xmlns:a16="http://schemas.microsoft.com/office/drawing/2014/main" id="{9220659B-6638-7B47-AD59-4AFECB5EFEA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648200" y="3490686"/>
              <a:ext cx="3677497" cy="1995714"/>
              <a:chOff x="5627914" y="3559629"/>
              <a:chExt cx="2975429" cy="1614714"/>
            </a:xfrm>
          </p:grpSpPr>
          <p:pic>
            <p:nvPicPr>
              <p:cNvPr id="33799" name="Picture 6">
                <a:extLst>
                  <a:ext uri="{FF2B5EF4-FFF2-40B4-BE49-F238E27FC236}">
                    <a16:creationId xmlns:a16="http://schemas.microsoft.com/office/drawing/2014/main" id="{B704BCE3-83F0-CA41-A616-F56360889C4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627914" y="3559629"/>
                <a:ext cx="2975429" cy="161471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3800" name="Oval 11">
                <a:extLst>
                  <a:ext uri="{FF2B5EF4-FFF2-40B4-BE49-F238E27FC236}">
                    <a16:creationId xmlns:a16="http://schemas.microsoft.com/office/drawing/2014/main" id="{99154303-3528-5A4A-89DE-EA2A561FC4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4758" y="4299557"/>
                <a:ext cx="145126" cy="145124"/>
              </a:xfrm>
              <a:prstGeom prst="ellipse">
                <a:avLst/>
              </a:prstGeom>
              <a:solidFill>
                <a:srgbClr val="FF33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3801" name="Oval 12">
                <a:extLst>
                  <a:ext uri="{FF2B5EF4-FFF2-40B4-BE49-F238E27FC236}">
                    <a16:creationId xmlns:a16="http://schemas.microsoft.com/office/drawing/2014/main" id="{08A89468-2CEB-DF48-A924-BD6B8BF835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59379" y="4880055"/>
                <a:ext cx="145127" cy="145124"/>
              </a:xfrm>
              <a:prstGeom prst="ellipse">
                <a:avLst/>
              </a:prstGeom>
              <a:solidFill>
                <a:srgbClr val="FF33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3802" name="Oval 13">
                <a:extLst>
                  <a:ext uri="{FF2B5EF4-FFF2-40B4-BE49-F238E27FC236}">
                    <a16:creationId xmlns:a16="http://schemas.microsoft.com/office/drawing/2014/main" id="{B2260510-3642-8547-9044-85179A739C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33747" y="4154432"/>
                <a:ext cx="145126" cy="145125"/>
              </a:xfrm>
              <a:prstGeom prst="ellipse">
                <a:avLst/>
              </a:prstGeom>
              <a:solidFill>
                <a:srgbClr val="FF33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3803" name="Oval 14">
                <a:extLst>
                  <a:ext uri="{FF2B5EF4-FFF2-40B4-BE49-F238E27FC236}">
                    <a16:creationId xmlns:a16="http://schemas.microsoft.com/office/drawing/2014/main" id="{F3C778BA-1D58-F242-BB3F-948B0F44E0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17862" y="4734930"/>
                <a:ext cx="145127" cy="145125"/>
              </a:xfrm>
              <a:prstGeom prst="ellipse">
                <a:avLst/>
              </a:prstGeom>
              <a:solidFill>
                <a:srgbClr val="FF33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 sz="18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33798" name="Text Box 15">
              <a:extLst>
                <a:ext uri="{FF2B5EF4-FFF2-40B4-BE49-F238E27FC236}">
                  <a16:creationId xmlns:a16="http://schemas.microsoft.com/office/drawing/2014/main" id="{9E1AAB60-D766-934D-A9CE-F623474618B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62200" y="5638800"/>
              <a:ext cx="4530407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2400">
                  <a:solidFill>
                    <a:srgbClr val="FF3300"/>
                  </a:solidFill>
                  <a:latin typeface="Arial" panose="020B0604020202020204" pitchFamily="34" charset="0"/>
                </a:rPr>
                <a:t>No chance to find true matches!</a:t>
              </a:r>
              <a:endParaRPr lang="ru-RU" altLang="en-US" sz="2400">
                <a:solidFill>
                  <a:srgbClr val="FF3300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33795" name="Title 2">
            <a:extLst>
              <a:ext uri="{FF2B5EF4-FFF2-40B4-BE49-F238E27FC236}">
                <a16:creationId xmlns:a16="http://schemas.microsoft.com/office/drawing/2014/main" id="{0DBACA25-2DFF-804D-A8B5-3BDF79B97F0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Interest operator repeatability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5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5">
            <a:extLst>
              <a:ext uri="{FF2B5EF4-FFF2-40B4-BE49-F238E27FC236}">
                <a16:creationId xmlns:a16="http://schemas.microsoft.com/office/drawing/2014/main" id="{156E6BE0-4E2C-D344-A4DB-E69025B39F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239" t="33333" r="35683" b="40741"/>
          <a:stretch>
            <a:fillRect/>
          </a:stretch>
        </p:blipFill>
        <p:spPr bwMode="auto">
          <a:xfrm>
            <a:off x="6477000" y="3124200"/>
            <a:ext cx="6096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" name="Line 14">
            <a:extLst>
              <a:ext uri="{FF2B5EF4-FFF2-40B4-BE49-F238E27FC236}">
                <a16:creationId xmlns:a16="http://schemas.microsoft.com/office/drawing/2014/main" id="{ECFFF10D-82FD-E141-BA7D-70834BA31E1E}"/>
              </a:ext>
            </a:extLst>
          </p:cNvPr>
          <p:cNvSpPr>
            <a:spLocks noChangeShapeType="1"/>
          </p:cNvSpPr>
          <p:nvPr/>
        </p:nvSpPr>
        <p:spPr bwMode="auto">
          <a:xfrm>
            <a:off x="1676400" y="3200400"/>
            <a:ext cx="5181600" cy="312738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7B3DE3DF-FEB1-3746-A092-BE720FC1F4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1371600"/>
            <a:ext cx="7620000" cy="5048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33363" indent="-233363"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2800" b="0" dirty="0">
                <a:latin typeface="Arial" panose="020B0604020202020204" pitchFamily="34" charset="0"/>
              </a:rPr>
              <a:t>We want to be able to reliably determine which point goes with which</a:t>
            </a:r>
          </a:p>
          <a:p>
            <a:pPr>
              <a:spcBef>
                <a:spcPct val="50000"/>
              </a:spcBef>
            </a:pPr>
            <a:endParaRPr lang="en-US" altLang="en-US" sz="2800" b="0" dirty="0">
              <a:latin typeface="Arial" panose="020B0604020202020204" pitchFamily="34" charset="0"/>
            </a:endParaRPr>
          </a:p>
          <a:p>
            <a:pPr>
              <a:spcBef>
                <a:spcPct val="50000"/>
              </a:spcBef>
            </a:pPr>
            <a:endParaRPr lang="en-US" altLang="en-US" sz="2800" b="0" dirty="0">
              <a:latin typeface="Arial" panose="020B0604020202020204" pitchFamily="34" charset="0"/>
            </a:endParaRPr>
          </a:p>
          <a:p>
            <a:pPr>
              <a:spcBef>
                <a:spcPct val="50000"/>
              </a:spcBef>
            </a:pPr>
            <a:endParaRPr lang="en-US" altLang="en-US" sz="2800" b="0" dirty="0">
              <a:latin typeface="Arial" panose="020B0604020202020204" pitchFamily="34" charset="0"/>
            </a:endParaRPr>
          </a:p>
          <a:p>
            <a:pPr>
              <a:spcBef>
                <a:spcPct val="50000"/>
              </a:spcBef>
            </a:pPr>
            <a:endParaRPr lang="en-US" altLang="en-US" sz="2800" b="0" dirty="0">
              <a:latin typeface="Arial" panose="020B0604020202020204" pitchFamily="34" charset="0"/>
            </a:endParaRPr>
          </a:p>
          <a:p>
            <a:pPr>
              <a:spcBef>
                <a:spcPct val="50000"/>
              </a:spcBef>
            </a:pPr>
            <a:r>
              <a:rPr lang="en-US" altLang="en-US" sz="2800" b="0" dirty="0">
                <a:latin typeface="Arial" panose="020B0604020202020204" pitchFamily="34" charset="0"/>
              </a:rPr>
              <a:t>Must provide some invariance to geometric and photometric differences between the two views</a:t>
            </a:r>
          </a:p>
        </p:txBody>
      </p:sp>
      <p:grpSp>
        <p:nvGrpSpPr>
          <p:cNvPr id="2" name="Group 20">
            <a:extLst>
              <a:ext uri="{FF2B5EF4-FFF2-40B4-BE49-F238E27FC236}">
                <a16:creationId xmlns:a16="http://schemas.microsoft.com/office/drawing/2014/main" id="{41755B0F-8550-CA40-A972-BBA4A1559A53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79425" y="2514600"/>
            <a:ext cx="3463925" cy="2020888"/>
            <a:chOff x="1981200" y="3535362"/>
            <a:chExt cx="1714500" cy="1000125"/>
          </a:xfrm>
        </p:grpSpPr>
        <p:pic>
          <p:nvPicPr>
            <p:cNvPr id="35864" name="Picture 4">
              <a:extLst>
                <a:ext uri="{FF2B5EF4-FFF2-40B4-BE49-F238E27FC236}">
                  <a16:creationId xmlns:a16="http://schemas.microsoft.com/office/drawing/2014/main" id="{43067509-67B4-9C4B-9918-DC0EE715B9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81200" y="3535362"/>
              <a:ext cx="1714500" cy="1000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5865" name="Oval 6">
              <a:extLst>
                <a:ext uri="{FF2B5EF4-FFF2-40B4-BE49-F238E27FC236}">
                  <a16:creationId xmlns:a16="http://schemas.microsoft.com/office/drawing/2014/main" id="{B2D2266B-5735-194E-BA75-C545B73B55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90940" y="3840192"/>
              <a:ext cx="76218" cy="7620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866" name="Oval 7">
              <a:extLst>
                <a:ext uri="{FF2B5EF4-FFF2-40B4-BE49-F238E27FC236}">
                  <a16:creationId xmlns:a16="http://schemas.microsoft.com/office/drawing/2014/main" id="{4E5820DF-CF44-A249-BC73-8D10CF6311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62288" y="4145022"/>
              <a:ext cx="76217" cy="7620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867" name="Oval 8">
              <a:extLst>
                <a:ext uri="{FF2B5EF4-FFF2-40B4-BE49-F238E27FC236}">
                  <a16:creationId xmlns:a16="http://schemas.microsoft.com/office/drawing/2014/main" id="{D747E100-20B1-8441-B2EA-294C40AFD5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67157" y="4297437"/>
              <a:ext cx="76217" cy="7620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868" name="Oval 9">
              <a:extLst>
                <a:ext uri="{FF2B5EF4-FFF2-40B4-BE49-F238E27FC236}">
                  <a16:creationId xmlns:a16="http://schemas.microsoft.com/office/drawing/2014/main" id="{094298A9-7547-1344-B60F-25720E8428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2027" y="4068814"/>
              <a:ext cx="76217" cy="7620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" name="Group 21">
            <a:extLst>
              <a:ext uri="{FF2B5EF4-FFF2-40B4-BE49-F238E27FC236}">
                <a16:creationId xmlns:a16="http://schemas.microsoft.com/office/drawing/2014/main" id="{F25CE126-F415-D941-95EB-90F20D9D7697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743450" y="2514600"/>
            <a:ext cx="3790950" cy="2057400"/>
            <a:chOff x="4495800" y="3611562"/>
            <a:chExt cx="1562100" cy="847725"/>
          </a:xfrm>
        </p:grpSpPr>
        <p:pic>
          <p:nvPicPr>
            <p:cNvPr id="35859" name="Picture 5">
              <a:extLst>
                <a:ext uri="{FF2B5EF4-FFF2-40B4-BE49-F238E27FC236}">
                  <a16:creationId xmlns:a16="http://schemas.microsoft.com/office/drawing/2014/main" id="{7C14A4F8-2CFF-3843-992C-07B3B24F4D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95800" y="3611562"/>
              <a:ext cx="1562100" cy="847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5860" name="Oval 10">
              <a:extLst>
                <a:ext uri="{FF2B5EF4-FFF2-40B4-BE49-F238E27FC236}">
                  <a16:creationId xmlns:a16="http://schemas.microsoft.com/office/drawing/2014/main" id="{1CA730B6-E838-BF4B-B214-B8B990AA7E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67122" y="3992253"/>
              <a:ext cx="76535" cy="76531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861" name="Oval 11">
              <a:extLst>
                <a:ext uri="{FF2B5EF4-FFF2-40B4-BE49-F238E27FC236}">
                  <a16:creationId xmlns:a16="http://schemas.microsoft.com/office/drawing/2014/main" id="{CC111DB7-AC0C-C246-9D4B-DCFBC71585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00801" y="4192411"/>
              <a:ext cx="75881" cy="76531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862" name="Oval 12">
              <a:extLst>
                <a:ext uri="{FF2B5EF4-FFF2-40B4-BE49-F238E27FC236}">
                  <a16:creationId xmlns:a16="http://schemas.microsoft.com/office/drawing/2014/main" id="{DC317690-BF6D-9C41-B5DD-2DD19CE0B0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53048" y="3687439"/>
              <a:ext cx="75881" cy="76531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863" name="Oval 13">
              <a:extLst>
                <a:ext uri="{FF2B5EF4-FFF2-40B4-BE49-F238E27FC236}">
                  <a16:creationId xmlns:a16="http://schemas.microsoft.com/office/drawing/2014/main" id="{6B8E978B-2ED5-3F4B-9FA2-EB163AA25C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24097" y="3992253"/>
              <a:ext cx="76535" cy="76531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6" name="Line 14">
            <a:extLst>
              <a:ext uri="{FF2B5EF4-FFF2-40B4-BE49-F238E27FC236}">
                <a16:creationId xmlns:a16="http://schemas.microsoft.com/office/drawing/2014/main" id="{74D05105-9400-A449-B1EF-6DF390FC828E}"/>
              </a:ext>
            </a:extLst>
          </p:cNvPr>
          <p:cNvSpPr>
            <a:spLocks noChangeShapeType="1"/>
          </p:cNvSpPr>
          <p:nvPr/>
        </p:nvSpPr>
        <p:spPr bwMode="auto">
          <a:xfrm>
            <a:off x="1771650" y="3192463"/>
            <a:ext cx="5181600" cy="312737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" name="Line 15">
            <a:extLst>
              <a:ext uri="{FF2B5EF4-FFF2-40B4-BE49-F238E27FC236}">
                <a16:creationId xmlns:a16="http://schemas.microsoft.com/office/drawing/2014/main" id="{6404A64D-53BB-E741-93FA-AC5E39F4771D}"/>
              </a:ext>
            </a:extLst>
          </p:cNvPr>
          <p:cNvSpPr>
            <a:spLocks noChangeShapeType="1"/>
          </p:cNvSpPr>
          <p:nvPr/>
        </p:nvSpPr>
        <p:spPr bwMode="auto">
          <a:xfrm>
            <a:off x="1847850" y="3192463"/>
            <a:ext cx="3505200" cy="312737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" name="Line 16">
            <a:extLst>
              <a:ext uri="{FF2B5EF4-FFF2-40B4-BE49-F238E27FC236}">
                <a16:creationId xmlns:a16="http://schemas.microsoft.com/office/drawing/2014/main" id="{FB368825-81F6-3949-82A0-5A10B053036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847850" y="2819400"/>
            <a:ext cx="3962400" cy="457200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9" name="Line 17">
            <a:extLst>
              <a:ext uri="{FF2B5EF4-FFF2-40B4-BE49-F238E27FC236}">
                <a16:creationId xmlns:a16="http://schemas.microsoft.com/office/drawing/2014/main" id="{D4D43A6B-3FDD-914C-8F08-704E652D3F85}"/>
              </a:ext>
            </a:extLst>
          </p:cNvPr>
          <p:cNvSpPr>
            <a:spLocks noChangeShapeType="1"/>
          </p:cNvSpPr>
          <p:nvPr/>
        </p:nvSpPr>
        <p:spPr bwMode="auto">
          <a:xfrm>
            <a:off x="1771650" y="3225800"/>
            <a:ext cx="4267200" cy="812800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" name="Text Box 18">
            <a:extLst>
              <a:ext uri="{FF2B5EF4-FFF2-40B4-BE49-F238E27FC236}">
                <a16:creationId xmlns:a16="http://schemas.microsoft.com/office/drawing/2014/main" id="{C19C02E0-F873-FD45-A8EF-1B45BF3A42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8600" y="3565525"/>
            <a:ext cx="60960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en-US" sz="6000">
                <a:solidFill>
                  <a:srgbClr val="FF3300"/>
                </a:solidFill>
                <a:latin typeface="Times New Roman" panose="02020603050405020304" pitchFamily="18" charset="0"/>
              </a:rPr>
              <a:t>?</a:t>
            </a:r>
            <a:endParaRPr lang="ru-RU" altLang="en-US" sz="6000">
              <a:solidFill>
                <a:srgbClr val="FF3300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24" name="Picture 5">
            <a:extLst>
              <a:ext uri="{FF2B5EF4-FFF2-40B4-BE49-F238E27FC236}">
                <a16:creationId xmlns:a16="http://schemas.microsoft.com/office/drawing/2014/main" id="{F163779A-D8E2-774E-972D-2F69EA717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08" r="59801" b="70370"/>
          <a:stretch>
            <a:fillRect/>
          </a:stretch>
        </p:blipFill>
        <p:spPr bwMode="auto">
          <a:xfrm>
            <a:off x="5410200" y="2743200"/>
            <a:ext cx="6858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5">
            <a:extLst>
              <a:ext uri="{FF2B5EF4-FFF2-40B4-BE49-F238E27FC236}">
                <a16:creationId xmlns:a16="http://schemas.microsoft.com/office/drawing/2014/main" id="{64C879B6-A634-EF44-A1B2-301F420BA1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40" t="33333" r="71861" b="33333"/>
          <a:stretch>
            <a:fillRect/>
          </a:stretch>
        </p:blipFill>
        <p:spPr bwMode="auto">
          <a:xfrm>
            <a:off x="4648200" y="3124200"/>
            <a:ext cx="609600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" name="Picture 5">
            <a:extLst>
              <a:ext uri="{FF2B5EF4-FFF2-40B4-BE49-F238E27FC236}">
                <a16:creationId xmlns:a16="http://schemas.microsoft.com/office/drawing/2014/main" id="{BBCF2958-C08B-A44E-A9C3-F13B61E0F4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39" t="62962" r="55782" b="7407"/>
          <a:stretch>
            <a:fillRect/>
          </a:stretch>
        </p:blipFill>
        <p:spPr bwMode="auto">
          <a:xfrm>
            <a:off x="5638800" y="3733800"/>
            <a:ext cx="609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" name="Picture 4">
            <a:extLst>
              <a:ext uri="{FF2B5EF4-FFF2-40B4-BE49-F238E27FC236}">
                <a16:creationId xmlns:a16="http://schemas.microsoft.com/office/drawing/2014/main" id="{5C9085FE-E1EC-E549-99A9-4601A770CA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94" t="20818" r="56009" b="45247"/>
          <a:stretch>
            <a:fillRect/>
          </a:stretch>
        </p:blipFill>
        <p:spPr bwMode="auto">
          <a:xfrm>
            <a:off x="1447800" y="2895600"/>
            <a:ext cx="6858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" name="Line 15">
            <a:extLst>
              <a:ext uri="{FF2B5EF4-FFF2-40B4-BE49-F238E27FC236}">
                <a16:creationId xmlns:a16="http://schemas.microsoft.com/office/drawing/2014/main" id="{92821C9E-B498-A742-BD62-54B18DBA92F5}"/>
              </a:ext>
            </a:extLst>
          </p:cNvPr>
          <p:cNvSpPr>
            <a:spLocks noChangeShapeType="1"/>
          </p:cNvSpPr>
          <p:nvPr/>
        </p:nvSpPr>
        <p:spPr bwMode="auto">
          <a:xfrm>
            <a:off x="1752600" y="3200400"/>
            <a:ext cx="2971800" cy="76200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" name="Line 16">
            <a:extLst>
              <a:ext uri="{FF2B5EF4-FFF2-40B4-BE49-F238E27FC236}">
                <a16:creationId xmlns:a16="http://schemas.microsoft.com/office/drawing/2014/main" id="{22F50F0C-97B5-E74F-BC8E-FFE022051CD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752600" y="2827338"/>
            <a:ext cx="3962400" cy="457200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8" name="Line 17">
            <a:extLst>
              <a:ext uri="{FF2B5EF4-FFF2-40B4-BE49-F238E27FC236}">
                <a16:creationId xmlns:a16="http://schemas.microsoft.com/office/drawing/2014/main" id="{339C046C-DA59-CA41-B265-D84DA22DA542}"/>
              </a:ext>
            </a:extLst>
          </p:cNvPr>
          <p:cNvSpPr>
            <a:spLocks noChangeShapeType="1"/>
          </p:cNvSpPr>
          <p:nvPr/>
        </p:nvSpPr>
        <p:spPr bwMode="auto">
          <a:xfrm>
            <a:off x="1676400" y="3233738"/>
            <a:ext cx="4267200" cy="812800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858" name="Title 5">
            <a:extLst>
              <a:ext uri="{FF2B5EF4-FFF2-40B4-BE49-F238E27FC236}">
                <a16:creationId xmlns:a16="http://schemas.microsoft.com/office/drawing/2014/main" id="{5B38F613-254C-DA4C-BF67-319462CF5E2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Descriptor distinctiveness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Title 1">
            <a:extLst>
              <a:ext uri="{FF2B5EF4-FFF2-40B4-BE49-F238E27FC236}">
                <a16:creationId xmlns:a16="http://schemas.microsoft.com/office/drawing/2014/main" id="{023DE74E-DFCE-6545-8558-BDE58323796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Local features: main components</a:t>
            </a:r>
          </a:p>
        </p:txBody>
      </p:sp>
      <p:sp>
        <p:nvSpPr>
          <p:cNvPr id="37890" name="Content Placeholder 2">
            <a:extLst>
              <a:ext uri="{FF2B5EF4-FFF2-40B4-BE49-F238E27FC236}">
                <a16:creationId xmlns:a16="http://schemas.microsoft.com/office/drawing/2014/main" id="{F18A6B82-39E5-8E47-9011-9B338D1088F9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514350" indent="-514350" eaLnBrk="1" hangingPunct="1">
              <a:buFontTx/>
              <a:buAutoNum type="arabicParenR"/>
            </a:pPr>
            <a:r>
              <a:rPr lang="en-US" altLang="en-US" sz="2800" dirty="0"/>
              <a:t>Detection: </a:t>
            </a:r>
            <a:r>
              <a:rPr lang="en-US" altLang="en-US" sz="2400" dirty="0"/>
              <a:t>Identify the interest points</a:t>
            </a:r>
          </a:p>
          <a:p>
            <a:pPr marL="514350" indent="-514350" eaLnBrk="1" hangingPunct="1">
              <a:buFontTx/>
              <a:buAutoNum type="arabicParenR"/>
            </a:pPr>
            <a:endParaRPr lang="en-US" altLang="en-US" sz="1000" dirty="0"/>
          </a:p>
          <a:p>
            <a:pPr marL="514350" indent="-514350" eaLnBrk="1" hangingPunct="1">
              <a:buFontTx/>
              <a:buAutoNum type="arabicParenR"/>
            </a:pPr>
            <a:endParaRPr lang="en-US" altLang="en-US" sz="1000" dirty="0"/>
          </a:p>
          <a:p>
            <a:pPr marL="514350" indent="-514350" eaLnBrk="1" hangingPunct="1">
              <a:buFontTx/>
              <a:buAutoNum type="arabicParenR"/>
            </a:pPr>
            <a:endParaRPr lang="en-US" altLang="en-US" sz="1000" dirty="0"/>
          </a:p>
          <a:p>
            <a:pPr marL="514350" indent="-514350" eaLnBrk="1" hangingPunct="1">
              <a:buFontTx/>
              <a:buAutoNum type="arabicParenR"/>
            </a:pPr>
            <a:endParaRPr lang="en-US" altLang="en-US" sz="1000" dirty="0">
              <a:solidFill>
                <a:schemeClr val="bg2"/>
              </a:solidFill>
            </a:endParaRPr>
          </a:p>
          <a:p>
            <a:pPr marL="514350" indent="-514350" eaLnBrk="1" hangingPunct="1">
              <a:buFontTx/>
              <a:buAutoNum type="arabicParenR"/>
            </a:pPr>
            <a:r>
              <a:rPr lang="en-US" altLang="en-US" sz="2800" dirty="0">
                <a:solidFill>
                  <a:schemeClr val="bg2"/>
                </a:solidFill>
              </a:rPr>
              <a:t>Description</a:t>
            </a:r>
            <a:r>
              <a:rPr lang="en-US" altLang="en-US" sz="2400" dirty="0">
                <a:solidFill>
                  <a:schemeClr val="bg2"/>
                </a:solidFill>
              </a:rPr>
              <a:t>: Extract vector feature descriptor surrounding each interest point</a:t>
            </a:r>
          </a:p>
          <a:p>
            <a:pPr marL="514350" indent="-514350" eaLnBrk="1" hangingPunct="1">
              <a:buFontTx/>
              <a:buAutoNum type="arabicParenR"/>
            </a:pPr>
            <a:endParaRPr lang="en-US" altLang="en-US" sz="1000" dirty="0">
              <a:solidFill>
                <a:schemeClr val="bg2"/>
              </a:solidFill>
            </a:endParaRPr>
          </a:p>
          <a:p>
            <a:pPr marL="514350" indent="-514350" eaLnBrk="1" hangingPunct="1">
              <a:buFontTx/>
              <a:buAutoNum type="arabicParenR"/>
            </a:pPr>
            <a:endParaRPr lang="en-US" altLang="en-US" sz="1000" dirty="0">
              <a:solidFill>
                <a:schemeClr val="bg2"/>
              </a:solidFill>
            </a:endParaRPr>
          </a:p>
          <a:p>
            <a:pPr marL="514350" indent="-514350" eaLnBrk="1" hangingPunct="1">
              <a:buFontTx/>
              <a:buAutoNum type="arabicParenR"/>
            </a:pPr>
            <a:endParaRPr lang="en-US" altLang="en-US" sz="1000" dirty="0">
              <a:solidFill>
                <a:schemeClr val="bg2"/>
              </a:solidFill>
            </a:endParaRPr>
          </a:p>
          <a:p>
            <a:pPr marL="514350" indent="-514350" eaLnBrk="1" hangingPunct="1">
              <a:buFontTx/>
              <a:buAutoNum type="arabicParenR"/>
            </a:pPr>
            <a:endParaRPr lang="en-US" altLang="en-US" sz="1000" dirty="0">
              <a:solidFill>
                <a:schemeClr val="bg2"/>
              </a:solidFill>
            </a:endParaRPr>
          </a:p>
          <a:p>
            <a:pPr marL="514350" indent="-514350" eaLnBrk="1" hangingPunct="1">
              <a:buFontTx/>
              <a:buAutoNum type="arabicParenR"/>
            </a:pPr>
            <a:r>
              <a:rPr lang="en-US" altLang="en-US" sz="2800" dirty="0">
                <a:solidFill>
                  <a:schemeClr val="bg2"/>
                </a:solidFill>
              </a:rPr>
              <a:t>Matching: </a:t>
            </a:r>
            <a:r>
              <a:rPr lang="en-US" altLang="en-US" sz="2400" dirty="0">
                <a:solidFill>
                  <a:schemeClr val="bg2"/>
                </a:solidFill>
              </a:rPr>
              <a:t>Determine correspondence between descriptors in two views</a:t>
            </a:r>
          </a:p>
        </p:txBody>
      </p:sp>
      <p:pic>
        <p:nvPicPr>
          <p:cNvPr id="37891" name="Picture 4" descr="SIFT1">
            <a:extLst>
              <a:ext uri="{FF2B5EF4-FFF2-40B4-BE49-F238E27FC236}">
                <a16:creationId xmlns:a16="http://schemas.microsoft.com/office/drawing/2014/main" id="{E1FB24AA-A686-BD42-A8C2-4B9D0ABB4B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1066800"/>
            <a:ext cx="2438400" cy="176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Title 1">
            <a:extLst>
              <a:ext uri="{FF2B5EF4-FFF2-40B4-BE49-F238E27FC236}">
                <a16:creationId xmlns:a16="http://schemas.microsoft.com/office/drawing/2014/main" id="{EA0DD559-0271-A444-AB8A-D4916583B92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Many detectors</a:t>
            </a:r>
            <a:endParaRPr lang="de-CH" altLang="en-US"/>
          </a:p>
        </p:txBody>
      </p:sp>
      <p:sp>
        <p:nvSpPr>
          <p:cNvPr id="39938" name="Content Placeholder 2">
            <a:extLst>
              <a:ext uri="{FF2B5EF4-FFF2-40B4-BE49-F238E27FC236}">
                <a16:creationId xmlns:a16="http://schemas.microsoft.com/office/drawing/2014/main" id="{1B448BB4-897B-E547-A977-95D9F18C654B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1219200"/>
            <a:ext cx="8686800" cy="4495800"/>
          </a:xfrm>
        </p:spPr>
        <p:txBody>
          <a:bodyPr/>
          <a:lstStyle/>
          <a:p>
            <a:pPr marL="0" indent="0" eaLnBrk="1" hangingPunct="1">
              <a:spcBef>
                <a:spcPct val="0"/>
              </a:spcBef>
              <a:buFontTx/>
              <a:buNone/>
            </a:pPr>
            <a:endParaRPr lang="en-US" altLang="en-US" sz="2400">
              <a:solidFill>
                <a:srgbClr val="000099"/>
              </a:solidFill>
            </a:endParaRPr>
          </a:p>
          <a:p>
            <a:pPr marL="0" indent="0"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Hessian &amp; Harris		</a:t>
            </a:r>
            <a:r>
              <a:rPr lang="en-US" altLang="en-US" sz="2800"/>
              <a:t>[Beaudet ‘78], [Harris ‘88]</a:t>
            </a:r>
            <a:endParaRPr lang="en-US" altLang="en-US" sz="2400"/>
          </a:p>
          <a:p>
            <a:pPr marL="0" indent="0"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Laplacian, DoG 		</a:t>
            </a:r>
            <a:r>
              <a:rPr lang="en-US" altLang="en-US" sz="2800"/>
              <a:t>[Lindeberg ‘98], [Lowe 1999]</a:t>
            </a:r>
            <a:endParaRPr lang="en-US" altLang="en-US" sz="2400"/>
          </a:p>
          <a:p>
            <a:pPr marL="0" indent="0"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Harris-/Hessian-Laplace           </a:t>
            </a:r>
            <a:r>
              <a:rPr lang="en-US" altLang="en-US" sz="2800"/>
              <a:t>[Mikolajczyk &amp; Schmid ‘01]</a:t>
            </a:r>
            <a:endParaRPr lang="en-US" altLang="en-US" sz="2400"/>
          </a:p>
          <a:p>
            <a:pPr marL="0" indent="0"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Harris-/Hessian-Affine	</a:t>
            </a:r>
            <a:r>
              <a:rPr lang="en-US" altLang="en-US" sz="2800"/>
              <a:t>[Mikolajczyk &amp; Schmid ‘04]</a:t>
            </a:r>
            <a:endParaRPr lang="en-US" altLang="en-US" sz="2400"/>
          </a:p>
          <a:p>
            <a:pPr marL="0" indent="0"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EBR and IBR	 		</a:t>
            </a:r>
            <a:r>
              <a:rPr lang="en-US" altLang="en-US" sz="2800"/>
              <a:t>[Tuytelaars &amp; Van Gool ‘04]</a:t>
            </a:r>
            <a:r>
              <a:rPr lang="en-US" altLang="en-US" sz="2400"/>
              <a:t> </a:t>
            </a:r>
          </a:p>
          <a:p>
            <a:pPr marL="0" indent="0"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MSER				</a:t>
            </a:r>
            <a:r>
              <a:rPr lang="en-US" altLang="en-US" sz="2800"/>
              <a:t>[Matas ‘02]</a:t>
            </a:r>
            <a:endParaRPr lang="en-US" altLang="en-US" sz="2400"/>
          </a:p>
          <a:p>
            <a:pPr marL="0" indent="0"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Salient Regions		</a:t>
            </a:r>
            <a:r>
              <a:rPr lang="en-US" altLang="en-US" sz="2800"/>
              <a:t>[Kadir &amp; Brady ‘01] </a:t>
            </a:r>
            <a:endParaRPr lang="en-US" altLang="en-US" sz="2400"/>
          </a:p>
          <a:p>
            <a:pPr marL="0" indent="0"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Others…</a:t>
            </a:r>
          </a:p>
          <a:p>
            <a:pPr marL="0" indent="0" eaLnBrk="1" hangingPunct="1">
              <a:spcBef>
                <a:spcPct val="0"/>
              </a:spcBef>
              <a:buFontTx/>
              <a:buNone/>
            </a:pPr>
            <a:endParaRPr lang="de-CH" altLang="en-US" sz="24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Rectangle 3">
            <a:extLst>
              <a:ext uri="{FF2B5EF4-FFF2-40B4-BE49-F238E27FC236}">
                <a16:creationId xmlns:a16="http://schemas.microsoft.com/office/drawing/2014/main" id="{37C3371B-2F42-034C-A88D-01FEDEE2485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1371600"/>
            <a:ext cx="7467600" cy="16002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2400"/>
              <a:t>We should easily recognize the point by looking through a small window</a:t>
            </a:r>
          </a:p>
          <a:p>
            <a:pPr>
              <a:lnSpc>
                <a:spcPct val="90000"/>
              </a:lnSpc>
            </a:pPr>
            <a:r>
              <a:rPr lang="en-US" altLang="en-US" sz="2400"/>
              <a:t>Shifting a window in </a:t>
            </a:r>
            <a:r>
              <a:rPr lang="en-US" altLang="en-US" sz="2400" i="1"/>
              <a:t>any</a:t>
            </a:r>
            <a:r>
              <a:rPr lang="en-US" altLang="en-US" sz="2400"/>
              <a:t> </a:t>
            </a:r>
            <a:r>
              <a:rPr lang="en-US" altLang="en-US" sz="2400" i="1"/>
              <a:t>direction</a:t>
            </a:r>
            <a:r>
              <a:rPr lang="en-US" altLang="en-US" sz="2400"/>
              <a:t> should give </a:t>
            </a:r>
            <a:r>
              <a:rPr lang="en-US" altLang="en-US" sz="2400" i="1"/>
              <a:t>a large change</a:t>
            </a:r>
            <a:r>
              <a:rPr lang="en-US" altLang="en-US" sz="2400"/>
              <a:t> in intensity</a:t>
            </a:r>
            <a:endParaRPr lang="ru-RU" altLang="en-US" sz="2400"/>
          </a:p>
        </p:txBody>
      </p:sp>
      <p:grpSp>
        <p:nvGrpSpPr>
          <p:cNvPr id="2" name="Group 29">
            <a:extLst>
              <a:ext uri="{FF2B5EF4-FFF2-40B4-BE49-F238E27FC236}">
                <a16:creationId xmlns:a16="http://schemas.microsoft.com/office/drawing/2014/main" id="{4FEC64A1-EAA1-3A48-A526-64526A24AEFA}"/>
              </a:ext>
            </a:extLst>
          </p:cNvPr>
          <p:cNvGrpSpPr>
            <a:grpSpLocks/>
          </p:cNvGrpSpPr>
          <p:nvPr/>
        </p:nvGrpSpPr>
        <p:grpSpPr bwMode="auto">
          <a:xfrm>
            <a:off x="3429000" y="2895600"/>
            <a:ext cx="2438400" cy="3333750"/>
            <a:chOff x="2160" y="1824"/>
            <a:chExt cx="1536" cy="2100"/>
          </a:xfrm>
        </p:grpSpPr>
        <p:pic>
          <p:nvPicPr>
            <p:cNvPr id="40980" name="Picture 8" descr="corner">
              <a:extLst>
                <a:ext uri="{FF2B5EF4-FFF2-40B4-BE49-F238E27FC236}">
                  <a16:creationId xmlns:a16="http://schemas.microsoft.com/office/drawing/2014/main" id="{AD1DA654-4205-CC48-895D-57CE92AEDFD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60" y="1824"/>
              <a:ext cx="1440" cy="14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0981" name="Text Box 11">
              <a:extLst>
                <a:ext uri="{FF2B5EF4-FFF2-40B4-BE49-F238E27FC236}">
                  <a16:creationId xmlns:a16="http://schemas.microsoft.com/office/drawing/2014/main" id="{8B01B659-CB6B-E34F-8FB5-A64139F5802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60" y="3284"/>
              <a:ext cx="1536" cy="6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000" b="0">
                  <a:latin typeface="Arial Unicode MS" panose="020B0604020202020204" pitchFamily="34" charset="-128"/>
                </a:rPr>
                <a:t>“edge”:</a:t>
              </a:r>
              <a:br>
                <a:rPr lang="en-US" altLang="en-US" sz="2000" b="0">
                  <a:solidFill>
                    <a:schemeClr val="tx1"/>
                  </a:solidFill>
                  <a:latin typeface="Arial Unicode MS" panose="020B0604020202020204" pitchFamily="34" charset="-128"/>
                </a:rPr>
              </a:br>
              <a:r>
                <a:rPr lang="en-US" altLang="en-US" sz="2000" b="0">
                  <a:latin typeface="Arial Unicode MS" panose="020B0604020202020204" pitchFamily="34" charset="-128"/>
                </a:rPr>
                <a:t>no change along the edge direction</a:t>
              </a:r>
              <a:endParaRPr lang="ru-RU" altLang="en-US" sz="2000" b="0">
                <a:latin typeface="Arial Unicode MS" panose="020B0604020202020204" pitchFamily="34" charset="-128"/>
              </a:endParaRPr>
            </a:p>
          </p:txBody>
        </p:sp>
        <p:sp>
          <p:nvSpPr>
            <p:cNvPr id="40982" name="Rectangle 14">
              <a:extLst>
                <a:ext uri="{FF2B5EF4-FFF2-40B4-BE49-F238E27FC236}">
                  <a16:creationId xmlns:a16="http://schemas.microsoft.com/office/drawing/2014/main" id="{757DA99B-AF15-BB4D-891A-FECB1628C2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96" y="2496"/>
              <a:ext cx="432" cy="432"/>
            </a:xfrm>
            <a:prstGeom prst="rect">
              <a:avLst/>
            </a:prstGeom>
            <a:solidFill>
              <a:srgbClr val="FFCC99">
                <a:alpha val="39999"/>
              </a:srgb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280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0983" name="Line 16">
              <a:extLst>
                <a:ext uri="{FF2B5EF4-FFF2-40B4-BE49-F238E27FC236}">
                  <a16:creationId xmlns:a16="http://schemas.microsoft.com/office/drawing/2014/main" id="{FB958C97-A364-BD4D-8AC5-D4BC5775F37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52" y="2544"/>
              <a:ext cx="0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" name="Group 30">
            <a:extLst>
              <a:ext uri="{FF2B5EF4-FFF2-40B4-BE49-F238E27FC236}">
                <a16:creationId xmlns:a16="http://schemas.microsoft.com/office/drawing/2014/main" id="{858892B3-0004-8E42-B367-69CB0EA270F7}"/>
              </a:ext>
            </a:extLst>
          </p:cNvPr>
          <p:cNvGrpSpPr>
            <a:grpSpLocks/>
          </p:cNvGrpSpPr>
          <p:nvPr/>
        </p:nvGrpSpPr>
        <p:grpSpPr bwMode="auto">
          <a:xfrm>
            <a:off x="6019800" y="2895600"/>
            <a:ext cx="2667000" cy="3333750"/>
            <a:chOff x="3792" y="1824"/>
            <a:chExt cx="1680" cy="2100"/>
          </a:xfrm>
        </p:grpSpPr>
        <p:pic>
          <p:nvPicPr>
            <p:cNvPr id="40973" name="Picture 9" descr="corner">
              <a:extLst>
                <a:ext uri="{FF2B5EF4-FFF2-40B4-BE49-F238E27FC236}">
                  <a16:creationId xmlns:a16="http://schemas.microsoft.com/office/drawing/2014/main" id="{AA170569-B160-514A-B8BA-C7FE3B7013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92" y="1824"/>
              <a:ext cx="1440" cy="14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0974" name="Text Box 12">
              <a:extLst>
                <a:ext uri="{FF2B5EF4-FFF2-40B4-BE49-F238E27FC236}">
                  <a16:creationId xmlns:a16="http://schemas.microsoft.com/office/drawing/2014/main" id="{36955CD4-5254-AD40-8CDD-EFCE4D55DEF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36" y="3284"/>
              <a:ext cx="1536" cy="6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000" b="0">
                  <a:latin typeface="Arial Unicode MS" panose="020B0604020202020204" pitchFamily="34" charset="-128"/>
                </a:rPr>
                <a:t>“corner”:</a:t>
              </a:r>
              <a:br>
                <a:rPr lang="en-US" altLang="en-US" sz="2000" b="0">
                  <a:solidFill>
                    <a:schemeClr val="tx1"/>
                  </a:solidFill>
                  <a:latin typeface="Arial Unicode MS" panose="020B0604020202020204" pitchFamily="34" charset="-128"/>
                </a:rPr>
              </a:br>
              <a:r>
                <a:rPr lang="en-US" altLang="en-US" sz="2000" b="0">
                  <a:latin typeface="Arial Unicode MS" panose="020B0604020202020204" pitchFamily="34" charset="-128"/>
                </a:rPr>
                <a:t>significant change in all directions</a:t>
              </a:r>
              <a:endParaRPr lang="ru-RU" altLang="en-US" sz="2000" b="0">
                <a:latin typeface="Arial Unicode MS" panose="020B0604020202020204" pitchFamily="34" charset="-128"/>
              </a:endParaRPr>
            </a:p>
          </p:txBody>
        </p:sp>
        <p:sp>
          <p:nvSpPr>
            <p:cNvPr id="40975" name="Rectangle 17">
              <a:extLst>
                <a:ext uri="{FF2B5EF4-FFF2-40B4-BE49-F238E27FC236}">
                  <a16:creationId xmlns:a16="http://schemas.microsoft.com/office/drawing/2014/main" id="{C65F08BA-F90F-F64B-9258-E1D3C6C558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4" y="2016"/>
              <a:ext cx="432" cy="432"/>
            </a:xfrm>
            <a:prstGeom prst="rect">
              <a:avLst/>
            </a:prstGeom>
            <a:solidFill>
              <a:srgbClr val="FFCC99">
                <a:alpha val="39999"/>
              </a:srgb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280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0976" name="Line 18">
              <a:extLst>
                <a:ext uri="{FF2B5EF4-FFF2-40B4-BE49-F238E27FC236}">
                  <a16:creationId xmlns:a16="http://schemas.microsoft.com/office/drawing/2014/main" id="{B68668F9-BB3D-4645-8195-6F36566D1B0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080" y="2448"/>
              <a:ext cx="144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0977" name="Line 20">
              <a:extLst>
                <a:ext uri="{FF2B5EF4-FFF2-40B4-BE49-F238E27FC236}">
                  <a16:creationId xmlns:a16="http://schemas.microsoft.com/office/drawing/2014/main" id="{087CDA24-7746-464D-AFA5-1140E28F4FF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4080" y="1872"/>
              <a:ext cx="144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0978" name="Line 21">
              <a:extLst>
                <a:ext uri="{FF2B5EF4-FFF2-40B4-BE49-F238E27FC236}">
                  <a16:creationId xmlns:a16="http://schemas.microsoft.com/office/drawing/2014/main" id="{102A31C4-5155-4541-8C04-31AD729DD02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56" y="2448"/>
              <a:ext cx="144" cy="144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0979" name="Line 22">
              <a:extLst>
                <a:ext uri="{FF2B5EF4-FFF2-40B4-BE49-F238E27FC236}">
                  <a16:creationId xmlns:a16="http://schemas.microsoft.com/office/drawing/2014/main" id="{D8164D20-3804-B845-8238-1300387160E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656" y="1872"/>
              <a:ext cx="144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28">
            <a:extLst>
              <a:ext uri="{FF2B5EF4-FFF2-40B4-BE49-F238E27FC236}">
                <a16:creationId xmlns:a16="http://schemas.microsoft.com/office/drawing/2014/main" id="{1718D661-BDEA-AC45-BDD3-685122279EA6}"/>
              </a:ext>
            </a:extLst>
          </p:cNvPr>
          <p:cNvGrpSpPr>
            <a:grpSpLocks/>
          </p:cNvGrpSpPr>
          <p:nvPr/>
        </p:nvGrpSpPr>
        <p:grpSpPr bwMode="auto">
          <a:xfrm>
            <a:off x="762000" y="2895600"/>
            <a:ext cx="2362200" cy="3333750"/>
            <a:chOff x="480" y="1824"/>
            <a:chExt cx="1488" cy="2100"/>
          </a:xfrm>
        </p:grpSpPr>
        <p:pic>
          <p:nvPicPr>
            <p:cNvPr id="40966" name="Picture 7" descr="corner">
              <a:extLst>
                <a:ext uri="{FF2B5EF4-FFF2-40B4-BE49-F238E27FC236}">
                  <a16:creationId xmlns:a16="http://schemas.microsoft.com/office/drawing/2014/main" id="{E32E1D70-AC9D-7749-9189-247473AF20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8" y="1824"/>
              <a:ext cx="1440" cy="14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0967" name="Text Box 10">
              <a:extLst>
                <a:ext uri="{FF2B5EF4-FFF2-40B4-BE49-F238E27FC236}">
                  <a16:creationId xmlns:a16="http://schemas.microsoft.com/office/drawing/2014/main" id="{C8122EAA-5923-D84B-8946-5008969CD06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0" y="3284"/>
              <a:ext cx="1296" cy="6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000" b="0">
                  <a:latin typeface="Arial Unicode MS" panose="020B0604020202020204" pitchFamily="34" charset="-128"/>
                </a:rPr>
                <a:t>“flat” region:</a:t>
              </a:r>
              <a:br>
                <a:rPr lang="en-US" altLang="en-US" sz="2000" b="0">
                  <a:latin typeface="Arial Unicode MS" panose="020B0604020202020204" pitchFamily="34" charset="-128"/>
                </a:rPr>
              </a:br>
              <a:r>
                <a:rPr lang="en-US" altLang="en-US" sz="2000" b="0">
                  <a:latin typeface="Arial Unicode MS" panose="020B0604020202020204" pitchFamily="34" charset="-128"/>
                </a:rPr>
                <a:t>no change in all directions</a:t>
              </a:r>
              <a:endParaRPr lang="ru-RU" altLang="en-US" sz="2000" b="0">
                <a:latin typeface="Arial Unicode MS" panose="020B0604020202020204" pitchFamily="34" charset="-128"/>
              </a:endParaRPr>
            </a:p>
          </p:txBody>
        </p:sp>
        <p:sp>
          <p:nvSpPr>
            <p:cNvPr id="40968" name="Rectangle 13">
              <a:extLst>
                <a:ext uri="{FF2B5EF4-FFF2-40B4-BE49-F238E27FC236}">
                  <a16:creationId xmlns:a16="http://schemas.microsoft.com/office/drawing/2014/main" id="{85C456BB-EF9D-CA43-8066-763E5C37B7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44" y="2496"/>
              <a:ext cx="432" cy="432"/>
            </a:xfrm>
            <a:prstGeom prst="rect">
              <a:avLst/>
            </a:prstGeom>
            <a:solidFill>
              <a:srgbClr val="FFCC99">
                <a:alpha val="39999"/>
              </a:srgb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280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0969" name="Line 23">
              <a:extLst>
                <a:ext uri="{FF2B5EF4-FFF2-40B4-BE49-F238E27FC236}">
                  <a16:creationId xmlns:a16="http://schemas.microsoft.com/office/drawing/2014/main" id="{5F3F1811-BE39-5A4B-87D0-7CEB5A9E428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76" y="2928"/>
              <a:ext cx="144" cy="144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0970" name="Line 24">
              <a:extLst>
                <a:ext uri="{FF2B5EF4-FFF2-40B4-BE49-F238E27FC236}">
                  <a16:creationId xmlns:a16="http://schemas.microsoft.com/office/drawing/2014/main" id="{5ADE8FFE-11C1-414B-8322-F28FFC79C2E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200" y="2928"/>
              <a:ext cx="144" cy="144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0971" name="Line 25">
              <a:extLst>
                <a:ext uri="{FF2B5EF4-FFF2-40B4-BE49-F238E27FC236}">
                  <a16:creationId xmlns:a16="http://schemas.microsoft.com/office/drawing/2014/main" id="{8989CEA3-6D07-744F-BD07-4271430BA17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200" y="2352"/>
              <a:ext cx="144" cy="144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0972" name="Line 26">
              <a:extLst>
                <a:ext uri="{FF2B5EF4-FFF2-40B4-BE49-F238E27FC236}">
                  <a16:creationId xmlns:a16="http://schemas.microsoft.com/office/drawing/2014/main" id="{DD91A45B-1A82-8648-99B4-8505B175B74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76" y="2352"/>
              <a:ext cx="144" cy="144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0965" name="Title 4">
            <a:extLst>
              <a:ext uri="{FF2B5EF4-FFF2-40B4-BE49-F238E27FC236}">
                <a16:creationId xmlns:a16="http://schemas.microsoft.com/office/drawing/2014/main" id="{5EAC5682-8AAF-B64F-BD3F-D03790D6A3E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Corner detection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2">
            <a:extLst>
              <a:ext uri="{FF2B5EF4-FFF2-40B4-BE49-F238E27FC236}">
                <a16:creationId xmlns:a16="http://schemas.microsoft.com/office/drawing/2014/main" id="{8E733A4F-8A37-AE41-894B-6CF3A9D6C56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Finding corners</a:t>
            </a:r>
          </a:p>
        </p:txBody>
      </p:sp>
      <p:sp>
        <p:nvSpPr>
          <p:cNvPr id="1159173" name="Rectangle 5">
            <a:extLst>
              <a:ext uri="{FF2B5EF4-FFF2-40B4-BE49-F238E27FC236}">
                <a16:creationId xmlns:a16="http://schemas.microsoft.com/office/drawing/2014/main" id="{264E79AD-0431-194F-9777-C375F703E15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33400" y="3657600"/>
            <a:ext cx="7772400" cy="2101850"/>
          </a:xfrm>
        </p:spPr>
        <p:txBody>
          <a:bodyPr/>
          <a:lstStyle/>
          <a:p>
            <a:r>
              <a:rPr lang="en-US" altLang="en-US" sz="2800"/>
              <a:t>Key property: in the region around a corner, image gradient has two or more dominant directions</a:t>
            </a:r>
          </a:p>
          <a:p>
            <a:r>
              <a:rPr lang="en-US" altLang="en-US" sz="2800"/>
              <a:t>Corners are repeatable and distinctive</a:t>
            </a:r>
          </a:p>
        </p:txBody>
      </p:sp>
      <p:graphicFrame>
        <p:nvGraphicFramePr>
          <p:cNvPr id="43011" name="Object 12">
            <a:extLst>
              <a:ext uri="{FF2B5EF4-FFF2-40B4-BE49-F238E27FC236}">
                <a16:creationId xmlns:a16="http://schemas.microsoft.com/office/drawing/2014/main" id="{AE503D05-DE3E-934E-A9E9-0614DD7DE255}"/>
              </a:ext>
            </a:extLst>
          </p:cNvPr>
          <p:cNvGraphicFramePr>
            <a:graphicFrameLocks noGrp="1" noChangeAspect="1"/>
          </p:cNvGraphicFramePr>
          <p:nvPr>
            <p:ph sz="half" idx="4294967295"/>
          </p:nvPr>
        </p:nvGraphicFramePr>
        <p:xfrm>
          <a:off x="1447800" y="1316038"/>
          <a:ext cx="6248400" cy="2265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3" imgW="9880600" imgH="3581400" progId="PBrush">
                  <p:embed/>
                </p:oleObj>
              </mc:Choice>
              <mc:Fallback>
                <p:oleObj name="Bitmap Image" r:id="rId3" imgW="9880600" imgH="3581400" progId="PBrush">
                  <p:embed/>
                  <p:pic>
                    <p:nvPicPr>
                      <p:cNvPr id="0" name="Object 12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7800" y="1316038"/>
                        <a:ext cx="6248400" cy="22653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91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91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917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2">
            <a:extLst>
              <a:ext uri="{FF2B5EF4-FFF2-40B4-BE49-F238E27FC236}">
                <a16:creationId xmlns:a16="http://schemas.microsoft.com/office/drawing/2014/main" id="{53104776-536A-8B45-8025-2BD0CD0C71A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Corner detection: Mathematics</a:t>
            </a:r>
            <a:endParaRPr lang="ru-RU" altLang="en-US"/>
          </a:p>
        </p:txBody>
      </p:sp>
      <p:graphicFrame>
        <p:nvGraphicFramePr>
          <p:cNvPr id="45058" name="Object 3">
            <a:extLst>
              <a:ext uri="{FF2B5EF4-FFF2-40B4-BE49-F238E27FC236}">
                <a16:creationId xmlns:a16="http://schemas.microsoft.com/office/drawing/2014/main" id="{ACBA5DAC-A929-564D-A0F0-0705C42D1A9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219200" y="2170113"/>
          <a:ext cx="6934200" cy="954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63779400" imgH="8775700" progId="">
                  <p:embed/>
                </p:oleObj>
              </mc:Choice>
              <mc:Fallback>
                <p:oleObj name="Equation" r:id="rId3" imgW="63779400" imgH="8775700" progId="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9200" y="2170113"/>
                        <a:ext cx="6934200" cy="954087"/>
                      </a:xfrm>
                      <a:prstGeom prst="rect">
                        <a:avLst/>
                      </a:prstGeom>
                      <a:solidFill>
                        <a:srgbClr val="67D967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059" name="Text Box 4">
            <a:extLst>
              <a:ext uri="{FF2B5EF4-FFF2-40B4-BE49-F238E27FC236}">
                <a16:creationId xmlns:a16="http://schemas.microsoft.com/office/drawing/2014/main" id="{16A7CCD7-9F42-8B47-BE34-0DAB6E083B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60488" y="1103313"/>
            <a:ext cx="6684962" cy="954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800" b="0">
                <a:latin typeface="Arial" panose="020B0604020202020204" pitchFamily="34" charset="0"/>
              </a:rPr>
              <a:t>Change in appearance of window </a:t>
            </a:r>
            <a:r>
              <a:rPr lang="en-US" altLang="en-US" sz="2800" b="0" i="1">
                <a:latin typeface="Arial" panose="020B0604020202020204" pitchFamily="34" charset="0"/>
              </a:rPr>
              <a:t>w</a:t>
            </a:r>
            <a:r>
              <a:rPr lang="en-US" altLang="en-US" sz="2800" b="0">
                <a:latin typeface="Arial" panose="020B0604020202020204" pitchFamily="34" charset="0"/>
              </a:rPr>
              <a:t>(</a:t>
            </a:r>
            <a:r>
              <a:rPr lang="en-US" altLang="en-US" sz="2800" b="0" i="1">
                <a:latin typeface="Arial" panose="020B0604020202020204" pitchFamily="34" charset="0"/>
              </a:rPr>
              <a:t>x</a:t>
            </a:r>
            <a:r>
              <a:rPr lang="en-US" altLang="en-US" sz="2800" b="0">
                <a:latin typeface="Arial" panose="020B0604020202020204" pitchFamily="34" charset="0"/>
              </a:rPr>
              <a:t>,</a:t>
            </a:r>
            <a:r>
              <a:rPr lang="en-US" altLang="en-US" sz="2800" b="0" i="1">
                <a:latin typeface="Arial" panose="020B0604020202020204" pitchFamily="34" charset="0"/>
              </a:rPr>
              <a:t>y</a:t>
            </a:r>
            <a:r>
              <a:rPr lang="en-US" altLang="en-US" sz="2800" b="0">
                <a:latin typeface="Arial" panose="020B0604020202020204" pitchFamily="34" charset="0"/>
              </a:rPr>
              <a:t>) 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800" b="0">
                <a:latin typeface="Arial" panose="020B0604020202020204" pitchFamily="34" charset="0"/>
              </a:rPr>
              <a:t>for the shift [</a:t>
            </a:r>
            <a:r>
              <a:rPr lang="en-US" altLang="en-US" sz="2800" b="0" i="1">
                <a:latin typeface="Arial" panose="020B0604020202020204" pitchFamily="34" charset="0"/>
              </a:rPr>
              <a:t>u,v</a:t>
            </a:r>
            <a:r>
              <a:rPr lang="en-US" altLang="en-US" sz="2800" b="0">
                <a:latin typeface="Arial" panose="020B0604020202020204" pitchFamily="34" charset="0"/>
              </a:rPr>
              <a:t>]:</a:t>
            </a:r>
            <a:endParaRPr lang="ru-RU" altLang="en-US" sz="2800" b="0">
              <a:latin typeface="Arial" panose="020B0604020202020204" pitchFamily="34" charset="0"/>
            </a:endParaRPr>
          </a:p>
        </p:txBody>
      </p:sp>
      <p:pic>
        <p:nvPicPr>
          <p:cNvPr id="45060" name="Picture 7">
            <a:extLst>
              <a:ext uri="{FF2B5EF4-FFF2-40B4-BE49-F238E27FC236}">
                <a16:creationId xmlns:a16="http://schemas.microsoft.com/office/drawing/2014/main" id="{5A1FC631-D23C-2342-9D39-51EFE5395D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3810000"/>
            <a:ext cx="2781300" cy="278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61" name="Picture 8">
            <a:extLst>
              <a:ext uri="{FF2B5EF4-FFF2-40B4-BE49-F238E27FC236}">
                <a16:creationId xmlns:a16="http://schemas.microsoft.com/office/drawing/2014/main" id="{DA2D5381-19CD-774B-B150-7EFC9B86FE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4191000"/>
            <a:ext cx="1971675" cy="1981200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062" name="Rectangle 10">
            <a:extLst>
              <a:ext uri="{FF2B5EF4-FFF2-40B4-BE49-F238E27FC236}">
                <a16:creationId xmlns:a16="http://schemas.microsoft.com/office/drawing/2014/main" id="{192F7CFE-04A4-614C-BF75-A327305EF0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65363" y="4452938"/>
            <a:ext cx="1462087" cy="1463675"/>
          </a:xfrm>
          <a:prstGeom prst="rect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8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45063" name="TextBox 11">
            <a:extLst>
              <a:ext uri="{FF2B5EF4-FFF2-40B4-BE49-F238E27FC236}">
                <a16:creationId xmlns:a16="http://schemas.microsoft.com/office/drawing/2014/main" id="{C60764AE-4ADF-E648-8323-93370F2E3F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4600" y="3276600"/>
            <a:ext cx="104298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800" b="0" i="1">
                <a:latin typeface="Times New Roman" panose="02020603050405020304" pitchFamily="18" charset="0"/>
              </a:rPr>
              <a:t>I</a:t>
            </a:r>
            <a:r>
              <a:rPr lang="en-US" altLang="en-US" sz="2800" b="0">
                <a:latin typeface="Times New Roman" panose="02020603050405020304" pitchFamily="18" charset="0"/>
              </a:rPr>
              <a:t>(</a:t>
            </a:r>
            <a:r>
              <a:rPr lang="en-US" altLang="en-US" sz="2800" b="0" i="1">
                <a:latin typeface="Times New Roman" panose="02020603050405020304" pitchFamily="18" charset="0"/>
              </a:rPr>
              <a:t>x</a:t>
            </a:r>
            <a:r>
              <a:rPr lang="en-US" altLang="en-US" sz="2800" b="0">
                <a:latin typeface="Times New Roman" panose="02020603050405020304" pitchFamily="18" charset="0"/>
              </a:rPr>
              <a:t>, </a:t>
            </a:r>
            <a:r>
              <a:rPr lang="en-US" altLang="en-US" sz="2800" b="0" i="1">
                <a:latin typeface="Times New Roman" panose="02020603050405020304" pitchFamily="18" charset="0"/>
              </a:rPr>
              <a:t>y</a:t>
            </a:r>
            <a:r>
              <a:rPr lang="en-US" altLang="en-US" sz="2800" b="0">
                <a:latin typeface="Times New Roman" panose="02020603050405020304" pitchFamily="18" charset="0"/>
              </a:rPr>
              <a:t>)</a:t>
            </a:r>
          </a:p>
        </p:txBody>
      </p:sp>
      <p:sp>
        <p:nvSpPr>
          <p:cNvPr id="45064" name="TextBox 12">
            <a:extLst>
              <a:ext uri="{FF2B5EF4-FFF2-40B4-BE49-F238E27FC236}">
                <a16:creationId xmlns:a16="http://schemas.microsoft.com/office/drawing/2014/main" id="{9316DEFC-CF82-094E-895F-90EC23D943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96013" y="3590925"/>
            <a:ext cx="12033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800" b="0" i="1">
                <a:latin typeface="Times New Roman" panose="02020603050405020304" pitchFamily="18" charset="0"/>
              </a:rPr>
              <a:t>E</a:t>
            </a:r>
            <a:r>
              <a:rPr lang="en-US" altLang="en-US" sz="2800" b="0">
                <a:latin typeface="Times New Roman" panose="02020603050405020304" pitchFamily="18" charset="0"/>
              </a:rPr>
              <a:t>(</a:t>
            </a:r>
            <a:r>
              <a:rPr lang="en-US" altLang="en-US" sz="2800" b="0" i="1">
                <a:latin typeface="Times New Roman" panose="02020603050405020304" pitchFamily="18" charset="0"/>
              </a:rPr>
              <a:t>u</a:t>
            </a:r>
            <a:r>
              <a:rPr lang="en-US" altLang="en-US" sz="2800" b="0">
                <a:latin typeface="Times New Roman" panose="02020603050405020304" pitchFamily="18" charset="0"/>
              </a:rPr>
              <a:t>, </a:t>
            </a:r>
            <a:r>
              <a:rPr lang="en-US" altLang="en-US" sz="2800" b="0" i="1">
                <a:latin typeface="Times New Roman" panose="02020603050405020304" pitchFamily="18" charset="0"/>
              </a:rPr>
              <a:t>v</a:t>
            </a:r>
            <a:r>
              <a:rPr lang="en-US" altLang="en-US" sz="2800" b="0">
                <a:latin typeface="Times New Roman" panose="02020603050405020304" pitchFamily="18" charset="0"/>
              </a:rPr>
              <a:t>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2571181-CD3C-6F40-B86B-5254045475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51125" y="4191000"/>
            <a:ext cx="1463675" cy="1463675"/>
          </a:xfrm>
          <a:prstGeom prst="rect">
            <a:avLst/>
          </a:prstGeom>
          <a:noFill/>
          <a:ln w="25400">
            <a:solidFill>
              <a:srgbClr val="00FF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8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F05C2ED-6528-D84B-B52F-1D1B6F0E3F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59625" y="4745038"/>
            <a:ext cx="174625" cy="174625"/>
          </a:xfrm>
          <a:prstGeom prst="rect">
            <a:avLst/>
          </a:prstGeom>
          <a:noFill/>
          <a:ln w="25400">
            <a:solidFill>
              <a:srgbClr val="00F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8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C192D78-F37A-6A4A-9F89-E7153E5502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0" y="4876800"/>
            <a:ext cx="715963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600" i="1">
                <a:latin typeface="Times New Roman" panose="02020603050405020304" pitchFamily="18" charset="0"/>
              </a:rPr>
              <a:t>E</a:t>
            </a:r>
            <a:r>
              <a:rPr lang="en-US" altLang="en-US" sz="1600">
                <a:latin typeface="Times New Roman" panose="02020603050405020304" pitchFamily="18" charset="0"/>
              </a:rPr>
              <a:t>(3,2)</a:t>
            </a:r>
          </a:p>
        </p:txBody>
      </p:sp>
      <p:sp>
        <p:nvSpPr>
          <p:cNvPr id="45068" name="TextBox 11">
            <a:extLst>
              <a:ext uri="{FF2B5EF4-FFF2-40B4-BE49-F238E27FC236}">
                <a16:creationId xmlns:a16="http://schemas.microsoft.com/office/drawing/2014/main" id="{7EAA9E73-A29E-294D-893E-4E620DF061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4600" y="5876925"/>
            <a:ext cx="116046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800" i="1">
                <a:latin typeface="Times New Roman" panose="02020603050405020304" pitchFamily="18" charset="0"/>
              </a:rPr>
              <a:t>w</a:t>
            </a:r>
            <a:r>
              <a:rPr lang="en-US" altLang="en-US" sz="2800">
                <a:latin typeface="Times New Roman" panose="02020603050405020304" pitchFamily="18" charset="0"/>
              </a:rPr>
              <a:t>(</a:t>
            </a:r>
            <a:r>
              <a:rPr lang="en-US" altLang="en-US" sz="2800" i="1">
                <a:latin typeface="Times New Roman" panose="02020603050405020304" pitchFamily="18" charset="0"/>
              </a:rPr>
              <a:t>x</a:t>
            </a:r>
            <a:r>
              <a:rPr lang="en-US" altLang="en-US" sz="2800">
                <a:latin typeface="Times New Roman" panose="02020603050405020304" pitchFamily="18" charset="0"/>
              </a:rPr>
              <a:t>, </a:t>
            </a:r>
            <a:r>
              <a:rPr lang="en-US" altLang="en-US" sz="2800" i="1">
                <a:latin typeface="Times New Roman" panose="02020603050405020304" pitchFamily="18" charset="0"/>
              </a:rPr>
              <a:t>y</a:t>
            </a:r>
            <a:r>
              <a:rPr lang="en-US" altLang="en-US" sz="2800">
                <a:latin typeface="Times New Roman" panose="02020603050405020304" pitchFamily="18" charset="0"/>
              </a:rPr>
              <a:t>)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Rectangle 2">
            <a:extLst>
              <a:ext uri="{FF2B5EF4-FFF2-40B4-BE49-F238E27FC236}">
                <a16:creationId xmlns:a16="http://schemas.microsoft.com/office/drawing/2014/main" id="{110BA0B6-7905-8046-A75A-2B8A7BD4797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Corner detection: Mathematics</a:t>
            </a:r>
            <a:endParaRPr lang="ru-RU" altLang="en-US"/>
          </a:p>
        </p:txBody>
      </p:sp>
      <p:graphicFrame>
        <p:nvGraphicFramePr>
          <p:cNvPr id="47106" name="Object 3">
            <a:extLst>
              <a:ext uri="{FF2B5EF4-FFF2-40B4-BE49-F238E27FC236}">
                <a16:creationId xmlns:a16="http://schemas.microsoft.com/office/drawing/2014/main" id="{7B589B51-C40C-9046-A03E-D1A5B10552F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219200" y="2246313"/>
          <a:ext cx="6934200" cy="954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63779400" imgH="8775700" progId="">
                  <p:embed/>
                </p:oleObj>
              </mc:Choice>
              <mc:Fallback>
                <p:oleObj name="Equation" r:id="rId3" imgW="63779400" imgH="8775700" progId="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9200" y="2246313"/>
                        <a:ext cx="6934200" cy="954087"/>
                      </a:xfrm>
                      <a:prstGeom prst="rect">
                        <a:avLst/>
                      </a:prstGeom>
                      <a:solidFill>
                        <a:srgbClr val="67D967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7107" name="Picture 7">
            <a:extLst>
              <a:ext uri="{FF2B5EF4-FFF2-40B4-BE49-F238E27FC236}">
                <a16:creationId xmlns:a16="http://schemas.microsoft.com/office/drawing/2014/main" id="{BA03B447-1AE1-E440-9B9D-445087DBF1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3810000"/>
            <a:ext cx="2781300" cy="278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108" name="Picture 8">
            <a:extLst>
              <a:ext uri="{FF2B5EF4-FFF2-40B4-BE49-F238E27FC236}">
                <a16:creationId xmlns:a16="http://schemas.microsoft.com/office/drawing/2014/main" id="{07C1B216-5AE5-6943-A436-5F67A75CF4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4191000"/>
            <a:ext cx="1971675" cy="1981200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109" name="Rectangle 10">
            <a:extLst>
              <a:ext uri="{FF2B5EF4-FFF2-40B4-BE49-F238E27FC236}">
                <a16:creationId xmlns:a16="http://schemas.microsoft.com/office/drawing/2014/main" id="{409264BD-4DFA-EA4D-8750-E07D004D3A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65363" y="4452938"/>
            <a:ext cx="1462087" cy="1463675"/>
          </a:xfrm>
          <a:prstGeom prst="rect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8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47110" name="TextBox 11">
            <a:extLst>
              <a:ext uri="{FF2B5EF4-FFF2-40B4-BE49-F238E27FC236}">
                <a16:creationId xmlns:a16="http://schemas.microsoft.com/office/drawing/2014/main" id="{A03598B1-9A29-8648-91C1-65A0C6FC16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4600" y="3276600"/>
            <a:ext cx="104298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800" b="0" i="1">
                <a:latin typeface="Times New Roman" panose="02020603050405020304" pitchFamily="18" charset="0"/>
              </a:rPr>
              <a:t>I</a:t>
            </a:r>
            <a:r>
              <a:rPr lang="en-US" altLang="en-US" sz="2800" b="0">
                <a:latin typeface="Times New Roman" panose="02020603050405020304" pitchFamily="18" charset="0"/>
              </a:rPr>
              <a:t>(</a:t>
            </a:r>
            <a:r>
              <a:rPr lang="en-US" altLang="en-US" sz="2800" b="0" i="1">
                <a:latin typeface="Times New Roman" panose="02020603050405020304" pitchFamily="18" charset="0"/>
              </a:rPr>
              <a:t>x</a:t>
            </a:r>
            <a:r>
              <a:rPr lang="en-US" altLang="en-US" sz="2800" b="0">
                <a:latin typeface="Times New Roman" panose="02020603050405020304" pitchFamily="18" charset="0"/>
              </a:rPr>
              <a:t>, </a:t>
            </a:r>
            <a:r>
              <a:rPr lang="en-US" altLang="en-US" sz="2800" b="0" i="1">
                <a:latin typeface="Times New Roman" panose="02020603050405020304" pitchFamily="18" charset="0"/>
              </a:rPr>
              <a:t>y</a:t>
            </a:r>
            <a:r>
              <a:rPr lang="en-US" altLang="en-US" sz="2800" b="0">
                <a:latin typeface="Times New Roman" panose="02020603050405020304" pitchFamily="18" charset="0"/>
              </a:rPr>
              <a:t>)</a:t>
            </a:r>
          </a:p>
        </p:txBody>
      </p:sp>
      <p:sp>
        <p:nvSpPr>
          <p:cNvPr id="47111" name="TextBox 12">
            <a:extLst>
              <a:ext uri="{FF2B5EF4-FFF2-40B4-BE49-F238E27FC236}">
                <a16:creationId xmlns:a16="http://schemas.microsoft.com/office/drawing/2014/main" id="{7C978274-190E-0949-8D80-4C9FDDE9ED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96013" y="3590925"/>
            <a:ext cx="116363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800" b="0" i="1">
                <a:latin typeface="Times New Roman" panose="02020603050405020304" pitchFamily="18" charset="0"/>
              </a:rPr>
              <a:t>E</a:t>
            </a:r>
            <a:r>
              <a:rPr lang="en-US" altLang="en-US" sz="2800" b="0">
                <a:latin typeface="Times New Roman" panose="02020603050405020304" pitchFamily="18" charset="0"/>
              </a:rPr>
              <a:t>(</a:t>
            </a:r>
            <a:r>
              <a:rPr lang="en-US" altLang="en-US" sz="2800" b="0" i="1">
                <a:latin typeface="Times New Roman" panose="02020603050405020304" pitchFamily="18" charset="0"/>
              </a:rPr>
              <a:t>u</a:t>
            </a:r>
            <a:r>
              <a:rPr lang="en-US" altLang="en-US" sz="2800" b="0">
                <a:latin typeface="Times New Roman" panose="02020603050405020304" pitchFamily="18" charset="0"/>
              </a:rPr>
              <a:t>, </a:t>
            </a:r>
            <a:r>
              <a:rPr lang="en-US" altLang="en-US" sz="2800" b="0" i="1">
                <a:latin typeface="Times New Roman" panose="02020603050405020304" pitchFamily="18" charset="0"/>
              </a:rPr>
              <a:t>v</a:t>
            </a:r>
            <a:r>
              <a:rPr lang="en-US" altLang="en-US" sz="2800" b="0">
                <a:latin typeface="Times New Roman" panose="02020603050405020304" pitchFamily="18" charset="0"/>
              </a:rPr>
              <a:t>)</a:t>
            </a:r>
          </a:p>
        </p:txBody>
      </p:sp>
      <p:sp>
        <p:nvSpPr>
          <p:cNvPr id="47112" name="Rectangle 15">
            <a:extLst>
              <a:ext uri="{FF2B5EF4-FFF2-40B4-BE49-F238E27FC236}">
                <a16:creationId xmlns:a16="http://schemas.microsoft.com/office/drawing/2014/main" id="{B8955E81-1500-1F45-B242-D9704B9247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29400" y="5084763"/>
            <a:ext cx="173038" cy="173037"/>
          </a:xfrm>
          <a:prstGeom prst="rect">
            <a:avLst/>
          </a:prstGeom>
          <a:noFill/>
          <a:ln w="25400">
            <a:solidFill>
              <a:srgbClr val="00F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8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47113" name="TextBox 16">
            <a:extLst>
              <a:ext uri="{FF2B5EF4-FFF2-40B4-BE49-F238E27FC236}">
                <a16:creationId xmlns:a16="http://schemas.microsoft.com/office/drawing/2014/main" id="{DAA455AA-0FBD-4F4C-A6BC-D777E8CC4B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24600" y="5224463"/>
            <a:ext cx="715963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600" i="1">
                <a:latin typeface="Times New Roman" panose="02020603050405020304" pitchFamily="18" charset="0"/>
              </a:rPr>
              <a:t>E</a:t>
            </a:r>
            <a:r>
              <a:rPr lang="en-US" altLang="en-US" sz="1600">
                <a:latin typeface="Times New Roman" panose="02020603050405020304" pitchFamily="18" charset="0"/>
              </a:rPr>
              <a:t>(0,0)</a:t>
            </a:r>
          </a:p>
        </p:txBody>
      </p:sp>
      <p:sp>
        <p:nvSpPr>
          <p:cNvPr id="47114" name="TextBox 11">
            <a:extLst>
              <a:ext uri="{FF2B5EF4-FFF2-40B4-BE49-F238E27FC236}">
                <a16:creationId xmlns:a16="http://schemas.microsoft.com/office/drawing/2014/main" id="{C895A72B-815F-0B42-ADE4-BA5AAFE847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4600" y="5876925"/>
            <a:ext cx="116046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800" i="1">
                <a:latin typeface="Times New Roman" panose="02020603050405020304" pitchFamily="18" charset="0"/>
              </a:rPr>
              <a:t>w</a:t>
            </a:r>
            <a:r>
              <a:rPr lang="en-US" altLang="en-US" sz="2800">
                <a:latin typeface="Times New Roman" panose="02020603050405020304" pitchFamily="18" charset="0"/>
              </a:rPr>
              <a:t>(</a:t>
            </a:r>
            <a:r>
              <a:rPr lang="en-US" altLang="en-US" sz="2800" i="1">
                <a:latin typeface="Times New Roman" panose="02020603050405020304" pitchFamily="18" charset="0"/>
              </a:rPr>
              <a:t>x</a:t>
            </a:r>
            <a:r>
              <a:rPr lang="en-US" altLang="en-US" sz="2800">
                <a:latin typeface="Times New Roman" panose="02020603050405020304" pitchFamily="18" charset="0"/>
              </a:rPr>
              <a:t>, </a:t>
            </a:r>
            <a:r>
              <a:rPr lang="en-US" altLang="en-US" sz="2800" i="1">
                <a:latin typeface="Times New Roman" panose="02020603050405020304" pitchFamily="18" charset="0"/>
              </a:rPr>
              <a:t>y</a:t>
            </a:r>
            <a:r>
              <a:rPr lang="en-US" altLang="en-US" sz="2800">
                <a:latin typeface="Times New Roman" panose="02020603050405020304" pitchFamily="18" charset="0"/>
              </a:rPr>
              <a:t>)</a:t>
            </a:r>
          </a:p>
        </p:txBody>
      </p:sp>
      <p:sp>
        <p:nvSpPr>
          <p:cNvPr id="47115" name="Text Box 4">
            <a:extLst>
              <a:ext uri="{FF2B5EF4-FFF2-40B4-BE49-F238E27FC236}">
                <a16:creationId xmlns:a16="http://schemas.microsoft.com/office/drawing/2014/main" id="{E264ED80-128A-3E4C-8CAF-BA00CD74C0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60488" y="1179513"/>
            <a:ext cx="6684962" cy="954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800" b="0">
                <a:latin typeface="Arial" panose="020B0604020202020204" pitchFamily="34" charset="0"/>
              </a:rPr>
              <a:t>Change in appearance of window </a:t>
            </a:r>
            <a:r>
              <a:rPr lang="en-US" altLang="en-US" sz="2800" b="0" i="1">
                <a:latin typeface="Arial" panose="020B0604020202020204" pitchFamily="34" charset="0"/>
              </a:rPr>
              <a:t>w</a:t>
            </a:r>
            <a:r>
              <a:rPr lang="en-US" altLang="en-US" sz="2800" b="0">
                <a:latin typeface="Arial" panose="020B0604020202020204" pitchFamily="34" charset="0"/>
              </a:rPr>
              <a:t>(</a:t>
            </a:r>
            <a:r>
              <a:rPr lang="en-US" altLang="en-US" sz="2800" b="0" i="1">
                <a:latin typeface="Arial" panose="020B0604020202020204" pitchFamily="34" charset="0"/>
              </a:rPr>
              <a:t>x</a:t>
            </a:r>
            <a:r>
              <a:rPr lang="en-US" altLang="en-US" sz="2800" b="0">
                <a:latin typeface="Arial" panose="020B0604020202020204" pitchFamily="34" charset="0"/>
              </a:rPr>
              <a:t>,</a:t>
            </a:r>
            <a:r>
              <a:rPr lang="en-US" altLang="en-US" sz="2800" b="0" i="1">
                <a:latin typeface="Arial" panose="020B0604020202020204" pitchFamily="34" charset="0"/>
              </a:rPr>
              <a:t>y</a:t>
            </a:r>
            <a:r>
              <a:rPr lang="en-US" altLang="en-US" sz="2800" b="0">
                <a:latin typeface="Arial" panose="020B0604020202020204" pitchFamily="34" charset="0"/>
              </a:rPr>
              <a:t>) 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800" b="0">
                <a:latin typeface="Arial" panose="020B0604020202020204" pitchFamily="34" charset="0"/>
              </a:rPr>
              <a:t>for the shift [</a:t>
            </a:r>
            <a:r>
              <a:rPr lang="en-US" altLang="en-US" sz="2800" b="0" i="1">
                <a:latin typeface="Arial" panose="020B0604020202020204" pitchFamily="34" charset="0"/>
              </a:rPr>
              <a:t>u,v</a:t>
            </a:r>
            <a:r>
              <a:rPr lang="en-US" altLang="en-US" sz="2800" b="0">
                <a:latin typeface="Arial" panose="020B0604020202020204" pitchFamily="34" charset="0"/>
              </a:rPr>
              <a:t>]:</a:t>
            </a:r>
            <a:endParaRPr lang="ru-RU" altLang="en-US" sz="2800" b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Rectangle 2">
            <a:extLst>
              <a:ext uri="{FF2B5EF4-FFF2-40B4-BE49-F238E27FC236}">
                <a16:creationId xmlns:a16="http://schemas.microsoft.com/office/drawing/2014/main" id="{9400CBB5-EEA4-904A-807A-F9F15BB73CC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Corner detection: Mathematics</a:t>
            </a:r>
            <a:endParaRPr lang="ru-RU" altLang="en-US"/>
          </a:p>
        </p:txBody>
      </p:sp>
      <p:graphicFrame>
        <p:nvGraphicFramePr>
          <p:cNvPr id="49154" name="Object 3">
            <a:extLst>
              <a:ext uri="{FF2B5EF4-FFF2-40B4-BE49-F238E27FC236}">
                <a16:creationId xmlns:a16="http://schemas.microsoft.com/office/drawing/2014/main" id="{6886C306-CB45-5E4A-BC5D-B6E2943DC77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219200" y="2209800"/>
          <a:ext cx="6934200" cy="954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63779400" imgH="8775700" progId="">
                  <p:embed/>
                </p:oleObj>
              </mc:Choice>
              <mc:Fallback>
                <p:oleObj name="Equation" r:id="rId3" imgW="63779400" imgH="8775700" progId="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9200" y="2209800"/>
                        <a:ext cx="6934200" cy="954088"/>
                      </a:xfrm>
                      <a:prstGeom prst="rect">
                        <a:avLst/>
                      </a:prstGeom>
                      <a:solidFill>
                        <a:srgbClr val="67D967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5">
            <a:extLst>
              <a:ext uri="{FF2B5EF4-FFF2-40B4-BE49-F238E27FC236}">
                <a16:creationId xmlns:a16="http://schemas.microsoft.com/office/drawing/2014/main" id="{A43D3098-BCC2-9441-844F-02F6EAC4C10E}"/>
              </a:ext>
            </a:extLst>
          </p:cNvPr>
          <p:cNvGrpSpPr>
            <a:grpSpLocks/>
          </p:cNvGrpSpPr>
          <p:nvPr/>
        </p:nvGrpSpPr>
        <p:grpSpPr bwMode="auto">
          <a:xfrm>
            <a:off x="6477000" y="2743200"/>
            <a:ext cx="1371600" cy="1371600"/>
            <a:chOff x="4080" y="1920"/>
            <a:chExt cx="864" cy="864"/>
          </a:xfrm>
        </p:grpSpPr>
        <p:sp>
          <p:nvSpPr>
            <p:cNvPr id="49183" name="Line 6">
              <a:extLst>
                <a:ext uri="{FF2B5EF4-FFF2-40B4-BE49-F238E27FC236}">
                  <a16:creationId xmlns:a16="http://schemas.microsoft.com/office/drawing/2014/main" id="{FD679AD4-A2DE-7A4C-8F74-6BCECCAC8D1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4368" y="1920"/>
              <a:ext cx="96" cy="52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184" name="AutoShape 7">
              <a:extLst>
                <a:ext uri="{FF2B5EF4-FFF2-40B4-BE49-F238E27FC236}">
                  <a16:creationId xmlns:a16="http://schemas.microsoft.com/office/drawing/2014/main" id="{29BF6E13-6149-E841-8FCD-B4E3E6AE32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80" y="2448"/>
              <a:ext cx="864" cy="336"/>
            </a:xfrm>
            <a:prstGeom prst="roundRect">
              <a:avLst>
                <a:gd name="adj" fmla="val 45486"/>
              </a:avLst>
            </a:prstGeom>
            <a:solidFill>
              <a:srgbClr val="B3FFB3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280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9185" name="Text Box 8">
              <a:extLst>
                <a:ext uri="{FF2B5EF4-FFF2-40B4-BE49-F238E27FC236}">
                  <a16:creationId xmlns:a16="http://schemas.microsoft.com/office/drawing/2014/main" id="{B1AF0101-C9C1-8445-AFFF-B4A20EB6352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80" y="2486"/>
              <a:ext cx="864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FontTx/>
                <a:buNone/>
              </a:pPr>
              <a:r>
                <a:rPr lang="en-US" altLang="en-US" sz="2000">
                  <a:solidFill>
                    <a:schemeClr val="tx1"/>
                  </a:solidFill>
                  <a:latin typeface="Tahoma" panose="020B0604030504040204" pitchFamily="34" charset="0"/>
                </a:rPr>
                <a:t>Intensity</a:t>
              </a:r>
              <a:endParaRPr lang="ru-RU" altLang="en-US" sz="2000">
                <a:solidFill>
                  <a:schemeClr val="tx1"/>
                </a:solidFill>
                <a:latin typeface="Tahoma" panose="020B0604030504040204" pitchFamily="34" charset="0"/>
              </a:endParaRPr>
            </a:p>
          </p:txBody>
        </p:sp>
      </p:grpSp>
      <p:grpSp>
        <p:nvGrpSpPr>
          <p:cNvPr id="3" name="Group 9">
            <a:extLst>
              <a:ext uri="{FF2B5EF4-FFF2-40B4-BE49-F238E27FC236}">
                <a16:creationId xmlns:a16="http://schemas.microsoft.com/office/drawing/2014/main" id="{4F92A365-D212-334A-965E-C4FD2372FAF2}"/>
              </a:ext>
            </a:extLst>
          </p:cNvPr>
          <p:cNvGrpSpPr>
            <a:grpSpLocks/>
          </p:cNvGrpSpPr>
          <p:nvPr/>
        </p:nvGrpSpPr>
        <p:grpSpPr bwMode="auto">
          <a:xfrm>
            <a:off x="4114800" y="2895600"/>
            <a:ext cx="1385888" cy="1371600"/>
            <a:chOff x="2592" y="2016"/>
            <a:chExt cx="873" cy="864"/>
          </a:xfrm>
        </p:grpSpPr>
        <p:sp>
          <p:nvSpPr>
            <p:cNvPr id="49180" name="AutoShape 10">
              <a:extLst>
                <a:ext uri="{FF2B5EF4-FFF2-40B4-BE49-F238E27FC236}">
                  <a16:creationId xmlns:a16="http://schemas.microsoft.com/office/drawing/2014/main" id="{58D6BC7B-AFD4-3340-8645-0ECB57859A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92" y="2400"/>
              <a:ext cx="864" cy="480"/>
            </a:xfrm>
            <a:prstGeom prst="roundRect">
              <a:avLst>
                <a:gd name="adj" fmla="val 45486"/>
              </a:avLst>
            </a:prstGeom>
            <a:solidFill>
              <a:srgbClr val="B3FFB3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280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9181" name="Text Box 11">
              <a:extLst>
                <a:ext uri="{FF2B5EF4-FFF2-40B4-BE49-F238E27FC236}">
                  <a16:creationId xmlns:a16="http://schemas.microsoft.com/office/drawing/2014/main" id="{FD85B94B-66EB-AF44-9EB8-35DD426F583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01" y="2427"/>
              <a:ext cx="864" cy="4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FontTx/>
                <a:buNone/>
              </a:pPr>
              <a:r>
                <a:rPr lang="en-US" altLang="en-US" sz="2000">
                  <a:solidFill>
                    <a:schemeClr val="tx1"/>
                  </a:solidFill>
                  <a:latin typeface="Tahoma" panose="020B0604030504040204" pitchFamily="34" charset="0"/>
                </a:rPr>
                <a:t>Shifted intensity</a:t>
              </a:r>
              <a:endParaRPr lang="ru-RU" altLang="en-US" sz="2000">
                <a:solidFill>
                  <a:schemeClr val="tx1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49182" name="Line 12">
              <a:extLst>
                <a:ext uri="{FF2B5EF4-FFF2-40B4-BE49-F238E27FC236}">
                  <a16:creationId xmlns:a16="http://schemas.microsoft.com/office/drawing/2014/main" id="{00FECAED-B94F-CD46-8B4E-3D52F6C5EC9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2928" y="2016"/>
              <a:ext cx="48" cy="38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13">
            <a:extLst>
              <a:ext uri="{FF2B5EF4-FFF2-40B4-BE49-F238E27FC236}">
                <a16:creationId xmlns:a16="http://schemas.microsoft.com/office/drawing/2014/main" id="{59AF96A9-34E5-2E4A-B157-8319F47E73C8}"/>
              </a:ext>
            </a:extLst>
          </p:cNvPr>
          <p:cNvGrpSpPr>
            <a:grpSpLocks/>
          </p:cNvGrpSpPr>
          <p:nvPr/>
        </p:nvGrpSpPr>
        <p:grpSpPr bwMode="auto">
          <a:xfrm>
            <a:off x="1905000" y="2819400"/>
            <a:ext cx="1385888" cy="1447800"/>
            <a:chOff x="1200" y="1968"/>
            <a:chExt cx="873" cy="912"/>
          </a:xfrm>
        </p:grpSpPr>
        <p:sp>
          <p:nvSpPr>
            <p:cNvPr id="49177" name="AutoShape 14">
              <a:extLst>
                <a:ext uri="{FF2B5EF4-FFF2-40B4-BE49-F238E27FC236}">
                  <a16:creationId xmlns:a16="http://schemas.microsoft.com/office/drawing/2014/main" id="{23F62FD1-C8E1-2748-A775-E16F87E477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0" y="2400"/>
              <a:ext cx="864" cy="480"/>
            </a:xfrm>
            <a:prstGeom prst="roundRect">
              <a:avLst>
                <a:gd name="adj" fmla="val 45486"/>
              </a:avLst>
            </a:prstGeom>
            <a:solidFill>
              <a:srgbClr val="B3FFB3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280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9178" name="Text Box 15">
              <a:extLst>
                <a:ext uri="{FF2B5EF4-FFF2-40B4-BE49-F238E27FC236}">
                  <a16:creationId xmlns:a16="http://schemas.microsoft.com/office/drawing/2014/main" id="{138FB4D8-C7C3-F743-82FD-FD56D72C0A7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09" y="2427"/>
              <a:ext cx="864" cy="4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FontTx/>
                <a:buNone/>
              </a:pPr>
              <a:r>
                <a:rPr lang="en-US" altLang="en-US" sz="2000">
                  <a:solidFill>
                    <a:schemeClr val="tx1"/>
                  </a:solidFill>
                  <a:latin typeface="Tahoma" panose="020B0604030504040204" pitchFamily="34" charset="0"/>
                </a:rPr>
                <a:t>Window function</a:t>
              </a:r>
              <a:endParaRPr lang="ru-RU" altLang="en-US" sz="2000">
                <a:solidFill>
                  <a:schemeClr val="tx1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49179" name="Line 16">
              <a:extLst>
                <a:ext uri="{FF2B5EF4-FFF2-40B4-BE49-F238E27FC236}">
                  <a16:creationId xmlns:a16="http://schemas.microsoft.com/office/drawing/2014/main" id="{42B91C79-46AC-0F44-8A3F-217CDB3E367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28" y="1968"/>
              <a:ext cx="336" cy="43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17">
            <a:extLst>
              <a:ext uri="{FF2B5EF4-FFF2-40B4-BE49-F238E27FC236}">
                <a16:creationId xmlns:a16="http://schemas.microsoft.com/office/drawing/2014/main" id="{E8F0FA51-B9D0-3940-B421-C5CC97ACE36D}"/>
              </a:ext>
            </a:extLst>
          </p:cNvPr>
          <p:cNvGrpSpPr>
            <a:grpSpLocks/>
          </p:cNvGrpSpPr>
          <p:nvPr/>
        </p:nvGrpSpPr>
        <p:grpSpPr bwMode="auto">
          <a:xfrm>
            <a:off x="152400" y="4876800"/>
            <a:ext cx="8758238" cy="1281113"/>
            <a:chOff x="99" y="3312"/>
            <a:chExt cx="5517" cy="807"/>
          </a:xfrm>
        </p:grpSpPr>
        <p:grpSp>
          <p:nvGrpSpPr>
            <p:cNvPr id="49160" name="Group 18">
              <a:extLst>
                <a:ext uri="{FF2B5EF4-FFF2-40B4-BE49-F238E27FC236}">
                  <a16:creationId xmlns:a16="http://schemas.microsoft.com/office/drawing/2014/main" id="{48D68304-F386-E34E-B601-4838C9B6C86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128" y="3312"/>
              <a:ext cx="1488" cy="432"/>
              <a:chOff x="3696" y="3264"/>
              <a:chExt cx="1920" cy="624"/>
            </a:xfrm>
          </p:grpSpPr>
          <p:grpSp>
            <p:nvGrpSpPr>
              <p:cNvPr id="49170" name="Group 19">
                <a:extLst>
                  <a:ext uri="{FF2B5EF4-FFF2-40B4-BE49-F238E27FC236}">
                    <a16:creationId xmlns:a16="http://schemas.microsoft.com/office/drawing/2014/main" id="{7E09E11E-3B47-484B-A6F7-DBD393C8FBB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696" y="3648"/>
                <a:ext cx="1920" cy="240"/>
                <a:chOff x="3408" y="3648"/>
                <a:chExt cx="1920" cy="240"/>
              </a:xfrm>
            </p:grpSpPr>
            <p:sp>
              <p:nvSpPr>
                <p:cNvPr id="49175" name="AutoShape 20">
                  <a:extLst>
                    <a:ext uri="{FF2B5EF4-FFF2-40B4-BE49-F238E27FC236}">
                      <a16:creationId xmlns:a16="http://schemas.microsoft.com/office/drawing/2014/main" id="{2E4B32AA-58C5-634D-9973-E5AAD2D6745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408" y="3648"/>
                  <a:ext cx="1920" cy="240"/>
                </a:xfrm>
                <a:prstGeom prst="parallelogram">
                  <a:avLst>
                    <a:gd name="adj" fmla="val 200000"/>
                  </a:avLst>
                </a:prstGeom>
                <a:solidFill>
                  <a:srgbClr val="C0C0C0"/>
                </a:solidFill>
                <a:ln w="9525">
                  <a:solidFill>
                    <a:schemeClr val="tx1"/>
                  </a:solidFill>
                  <a:prstDash val="dash"/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bg1"/>
                      </a:solidFill>
                      <a:latin typeface="CosmosBQ-Light" pitchFamily="50" charset="0"/>
                      <a:ea typeface="MS PGothic" panose="020B0600070205080204" pitchFamily="34" charset="-128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bg1"/>
                      </a:solidFill>
                      <a:latin typeface="CosmosBQ-Light" pitchFamily="50" charset="0"/>
                      <a:ea typeface="MS PGothic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bg1"/>
                      </a:solidFill>
                      <a:latin typeface="CosmosBQ-Light" pitchFamily="50" charset="0"/>
                      <a:ea typeface="MS PGothic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bg1"/>
                      </a:solidFill>
                      <a:latin typeface="CosmosBQ-Light" pitchFamily="50" charset="0"/>
                      <a:ea typeface="MS PGothic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bg1"/>
                      </a:solidFill>
                      <a:latin typeface="CosmosBQ-Light" pitchFamily="50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bg1"/>
                      </a:solidFill>
                      <a:latin typeface="CosmosBQ-Light" pitchFamily="50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bg1"/>
                      </a:solidFill>
                      <a:latin typeface="CosmosBQ-Light" pitchFamily="50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bg1"/>
                      </a:solidFill>
                      <a:latin typeface="CosmosBQ-Light" pitchFamily="50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bg1"/>
                      </a:solidFill>
                      <a:latin typeface="CosmosBQ-Light" pitchFamily="50" charset="0"/>
                      <a:ea typeface="MS PGothic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 sz="2800">
                    <a:solidFill>
                      <a:schemeClr val="tx1"/>
                    </a:solidFill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49176" name="Freeform 21">
                  <a:extLst>
                    <a:ext uri="{FF2B5EF4-FFF2-40B4-BE49-F238E27FC236}">
                      <a16:creationId xmlns:a16="http://schemas.microsoft.com/office/drawing/2014/main" id="{CE0EE920-6709-8440-B1FE-F3A80665D8C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40" y="3696"/>
                  <a:ext cx="960" cy="144"/>
                </a:xfrm>
                <a:custGeom>
                  <a:avLst/>
                  <a:gdLst>
                    <a:gd name="T0" fmla="*/ 0 w 960"/>
                    <a:gd name="T1" fmla="*/ 144 h 144"/>
                    <a:gd name="T2" fmla="*/ 240 w 960"/>
                    <a:gd name="T3" fmla="*/ 0 h 144"/>
                    <a:gd name="T4" fmla="*/ 960 w 960"/>
                    <a:gd name="T5" fmla="*/ 96 h 144"/>
                    <a:gd name="T6" fmla="*/ 0 60000 65536"/>
                    <a:gd name="T7" fmla="*/ 0 60000 65536"/>
                    <a:gd name="T8" fmla="*/ 0 60000 65536"/>
                    <a:gd name="T9" fmla="*/ 0 w 960"/>
                    <a:gd name="T10" fmla="*/ 0 h 144"/>
                    <a:gd name="T11" fmla="*/ 960 w 960"/>
                    <a:gd name="T12" fmla="*/ 144 h 144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960" h="144">
                      <a:moveTo>
                        <a:pt x="0" y="144"/>
                      </a:moveTo>
                      <a:lnTo>
                        <a:pt x="240" y="0"/>
                      </a:lnTo>
                      <a:lnTo>
                        <a:pt x="960" y="96"/>
                      </a:ln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49171" name="Group 22">
                <a:extLst>
                  <a:ext uri="{FF2B5EF4-FFF2-40B4-BE49-F238E27FC236}">
                    <a16:creationId xmlns:a16="http://schemas.microsoft.com/office/drawing/2014/main" id="{500AE4A1-B126-C648-9581-E4F3A517F6E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744" y="3264"/>
                <a:ext cx="1824" cy="528"/>
                <a:chOff x="1680" y="3312"/>
                <a:chExt cx="2640" cy="816"/>
              </a:xfrm>
            </p:grpSpPr>
            <p:sp>
              <p:nvSpPr>
                <p:cNvPr id="49172" name="Freeform 23">
                  <a:extLst>
                    <a:ext uri="{FF2B5EF4-FFF2-40B4-BE49-F238E27FC236}">
                      <a16:creationId xmlns:a16="http://schemas.microsoft.com/office/drawing/2014/main" id="{55211FD8-BC4F-A544-A011-FDC0901DDA6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80" y="3312"/>
                  <a:ext cx="1248" cy="816"/>
                </a:xfrm>
                <a:custGeom>
                  <a:avLst/>
                  <a:gdLst>
                    <a:gd name="T0" fmla="*/ 0 w 1248"/>
                    <a:gd name="T1" fmla="*/ 816 h 816"/>
                    <a:gd name="T2" fmla="*/ 336 w 1248"/>
                    <a:gd name="T3" fmla="*/ 720 h 816"/>
                    <a:gd name="T4" fmla="*/ 768 w 1248"/>
                    <a:gd name="T5" fmla="*/ 288 h 816"/>
                    <a:gd name="T6" fmla="*/ 1008 w 1248"/>
                    <a:gd name="T7" fmla="*/ 96 h 816"/>
                    <a:gd name="T8" fmla="*/ 1248 w 1248"/>
                    <a:gd name="T9" fmla="*/ 0 h 81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248"/>
                    <a:gd name="T16" fmla="*/ 0 h 816"/>
                    <a:gd name="T17" fmla="*/ 1248 w 1248"/>
                    <a:gd name="T18" fmla="*/ 816 h 81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248" h="816">
                      <a:moveTo>
                        <a:pt x="0" y="816"/>
                      </a:moveTo>
                      <a:cubicBezTo>
                        <a:pt x="104" y="812"/>
                        <a:pt x="208" y="808"/>
                        <a:pt x="336" y="720"/>
                      </a:cubicBezTo>
                      <a:cubicBezTo>
                        <a:pt x="464" y="632"/>
                        <a:pt x="656" y="392"/>
                        <a:pt x="768" y="288"/>
                      </a:cubicBezTo>
                      <a:cubicBezTo>
                        <a:pt x="880" y="184"/>
                        <a:pt x="928" y="144"/>
                        <a:pt x="1008" y="96"/>
                      </a:cubicBezTo>
                      <a:cubicBezTo>
                        <a:pt x="1088" y="48"/>
                        <a:pt x="1208" y="16"/>
                        <a:pt x="1248" y="0"/>
                      </a:cubicBezTo>
                    </a:path>
                  </a:pathLst>
                </a:custGeom>
                <a:noFill/>
                <a:ln w="31750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9173" name="Freeform 24">
                  <a:extLst>
                    <a:ext uri="{FF2B5EF4-FFF2-40B4-BE49-F238E27FC236}">
                      <a16:creationId xmlns:a16="http://schemas.microsoft.com/office/drawing/2014/main" id="{DC200204-ED94-934F-96BE-ABEA6DFA241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3072" y="3312"/>
                  <a:ext cx="1248" cy="816"/>
                </a:xfrm>
                <a:custGeom>
                  <a:avLst/>
                  <a:gdLst>
                    <a:gd name="T0" fmla="*/ 0 w 1248"/>
                    <a:gd name="T1" fmla="*/ 816 h 816"/>
                    <a:gd name="T2" fmla="*/ 336 w 1248"/>
                    <a:gd name="T3" fmla="*/ 720 h 816"/>
                    <a:gd name="T4" fmla="*/ 768 w 1248"/>
                    <a:gd name="T5" fmla="*/ 288 h 816"/>
                    <a:gd name="T6" fmla="*/ 1008 w 1248"/>
                    <a:gd name="T7" fmla="*/ 96 h 816"/>
                    <a:gd name="T8" fmla="*/ 1248 w 1248"/>
                    <a:gd name="T9" fmla="*/ 0 h 81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248"/>
                    <a:gd name="T16" fmla="*/ 0 h 816"/>
                    <a:gd name="T17" fmla="*/ 1248 w 1248"/>
                    <a:gd name="T18" fmla="*/ 816 h 81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248" h="816">
                      <a:moveTo>
                        <a:pt x="0" y="816"/>
                      </a:moveTo>
                      <a:cubicBezTo>
                        <a:pt x="104" y="812"/>
                        <a:pt x="208" y="808"/>
                        <a:pt x="336" y="720"/>
                      </a:cubicBezTo>
                      <a:cubicBezTo>
                        <a:pt x="464" y="632"/>
                        <a:pt x="656" y="392"/>
                        <a:pt x="768" y="288"/>
                      </a:cubicBezTo>
                      <a:cubicBezTo>
                        <a:pt x="880" y="184"/>
                        <a:pt x="928" y="144"/>
                        <a:pt x="1008" y="96"/>
                      </a:cubicBezTo>
                      <a:cubicBezTo>
                        <a:pt x="1088" y="48"/>
                        <a:pt x="1208" y="16"/>
                        <a:pt x="1248" y="0"/>
                      </a:cubicBezTo>
                    </a:path>
                  </a:pathLst>
                </a:custGeom>
                <a:noFill/>
                <a:ln w="31750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9174" name="Line 25">
                  <a:extLst>
                    <a:ext uri="{FF2B5EF4-FFF2-40B4-BE49-F238E27FC236}">
                      <a16:creationId xmlns:a16="http://schemas.microsoft.com/office/drawing/2014/main" id="{3631A85F-CE8F-8D48-8673-8ABA94CE80F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928" y="3312"/>
                  <a:ext cx="144" cy="0"/>
                </a:xfrm>
                <a:prstGeom prst="line">
                  <a:avLst/>
                </a:prstGeom>
                <a:noFill/>
                <a:ln w="31750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grpSp>
          <p:nvGrpSpPr>
            <p:cNvPr id="49161" name="Group 26">
              <a:extLst>
                <a:ext uri="{FF2B5EF4-FFF2-40B4-BE49-F238E27FC236}">
                  <a16:creationId xmlns:a16="http://schemas.microsoft.com/office/drawing/2014/main" id="{816E537F-9107-4D4F-94E4-5E1527B600C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08" y="3360"/>
              <a:ext cx="1632" cy="432"/>
              <a:chOff x="1296" y="3360"/>
              <a:chExt cx="2112" cy="528"/>
            </a:xfrm>
          </p:grpSpPr>
          <p:grpSp>
            <p:nvGrpSpPr>
              <p:cNvPr id="49166" name="Group 27">
                <a:extLst>
                  <a:ext uri="{FF2B5EF4-FFF2-40B4-BE49-F238E27FC236}">
                    <a16:creationId xmlns:a16="http://schemas.microsoft.com/office/drawing/2014/main" id="{1973354F-BC6E-4448-B014-B96FF819251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88" y="3648"/>
                <a:ext cx="1920" cy="240"/>
                <a:chOff x="3408" y="3648"/>
                <a:chExt cx="1920" cy="240"/>
              </a:xfrm>
            </p:grpSpPr>
            <p:sp>
              <p:nvSpPr>
                <p:cNvPr id="49168" name="AutoShape 28">
                  <a:extLst>
                    <a:ext uri="{FF2B5EF4-FFF2-40B4-BE49-F238E27FC236}">
                      <a16:creationId xmlns:a16="http://schemas.microsoft.com/office/drawing/2014/main" id="{728595D1-3ABD-C941-B437-EAD44DE1FDD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408" y="3648"/>
                  <a:ext cx="1920" cy="240"/>
                </a:xfrm>
                <a:prstGeom prst="parallelogram">
                  <a:avLst>
                    <a:gd name="adj" fmla="val 200000"/>
                  </a:avLst>
                </a:prstGeom>
                <a:solidFill>
                  <a:srgbClr val="C0C0C0"/>
                </a:solidFill>
                <a:ln w="9525">
                  <a:solidFill>
                    <a:schemeClr val="tx1"/>
                  </a:solidFill>
                  <a:prstDash val="dash"/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bg1"/>
                      </a:solidFill>
                      <a:latin typeface="CosmosBQ-Light" pitchFamily="50" charset="0"/>
                      <a:ea typeface="MS PGothic" panose="020B0600070205080204" pitchFamily="34" charset="-128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bg1"/>
                      </a:solidFill>
                      <a:latin typeface="CosmosBQ-Light" pitchFamily="50" charset="0"/>
                      <a:ea typeface="MS PGothic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bg1"/>
                      </a:solidFill>
                      <a:latin typeface="CosmosBQ-Light" pitchFamily="50" charset="0"/>
                      <a:ea typeface="MS PGothic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bg1"/>
                      </a:solidFill>
                      <a:latin typeface="CosmosBQ-Light" pitchFamily="50" charset="0"/>
                      <a:ea typeface="MS PGothic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bg1"/>
                      </a:solidFill>
                      <a:latin typeface="CosmosBQ-Light" pitchFamily="50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bg1"/>
                      </a:solidFill>
                      <a:latin typeface="CosmosBQ-Light" pitchFamily="50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bg1"/>
                      </a:solidFill>
                      <a:latin typeface="CosmosBQ-Light" pitchFamily="50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bg1"/>
                      </a:solidFill>
                      <a:latin typeface="CosmosBQ-Light" pitchFamily="50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bg1"/>
                      </a:solidFill>
                      <a:latin typeface="CosmosBQ-Light" pitchFamily="50" charset="0"/>
                      <a:ea typeface="MS PGothic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 sz="2800">
                    <a:solidFill>
                      <a:schemeClr val="tx1"/>
                    </a:solidFill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49169" name="Freeform 29">
                  <a:extLst>
                    <a:ext uri="{FF2B5EF4-FFF2-40B4-BE49-F238E27FC236}">
                      <a16:creationId xmlns:a16="http://schemas.microsoft.com/office/drawing/2014/main" id="{38259468-D1C9-D143-9D11-58CA88C592C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40" y="3696"/>
                  <a:ext cx="960" cy="144"/>
                </a:xfrm>
                <a:custGeom>
                  <a:avLst/>
                  <a:gdLst>
                    <a:gd name="T0" fmla="*/ 0 w 960"/>
                    <a:gd name="T1" fmla="*/ 144 h 144"/>
                    <a:gd name="T2" fmla="*/ 240 w 960"/>
                    <a:gd name="T3" fmla="*/ 0 h 144"/>
                    <a:gd name="T4" fmla="*/ 960 w 960"/>
                    <a:gd name="T5" fmla="*/ 96 h 144"/>
                    <a:gd name="T6" fmla="*/ 0 60000 65536"/>
                    <a:gd name="T7" fmla="*/ 0 60000 65536"/>
                    <a:gd name="T8" fmla="*/ 0 60000 65536"/>
                    <a:gd name="T9" fmla="*/ 0 w 960"/>
                    <a:gd name="T10" fmla="*/ 0 h 144"/>
                    <a:gd name="T11" fmla="*/ 960 w 960"/>
                    <a:gd name="T12" fmla="*/ 144 h 144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960" h="144">
                      <a:moveTo>
                        <a:pt x="0" y="144"/>
                      </a:moveTo>
                      <a:lnTo>
                        <a:pt x="240" y="0"/>
                      </a:lnTo>
                      <a:lnTo>
                        <a:pt x="960" y="96"/>
                      </a:ln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9167" name="Freeform 30">
                <a:extLst>
                  <a:ext uri="{FF2B5EF4-FFF2-40B4-BE49-F238E27FC236}">
                    <a16:creationId xmlns:a16="http://schemas.microsoft.com/office/drawing/2014/main" id="{A14EC186-EA14-C54B-A888-069660768A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96" y="3360"/>
                <a:ext cx="2064" cy="432"/>
              </a:xfrm>
              <a:custGeom>
                <a:avLst/>
                <a:gdLst>
                  <a:gd name="T0" fmla="*/ 0 w 2064"/>
                  <a:gd name="T1" fmla="*/ 432 h 432"/>
                  <a:gd name="T2" fmla="*/ 384 w 2064"/>
                  <a:gd name="T3" fmla="*/ 432 h 432"/>
                  <a:gd name="T4" fmla="*/ 384 w 2064"/>
                  <a:gd name="T5" fmla="*/ 0 h 432"/>
                  <a:gd name="T6" fmla="*/ 1824 w 2064"/>
                  <a:gd name="T7" fmla="*/ 0 h 432"/>
                  <a:gd name="T8" fmla="*/ 1824 w 2064"/>
                  <a:gd name="T9" fmla="*/ 432 h 432"/>
                  <a:gd name="T10" fmla="*/ 2064 w 2064"/>
                  <a:gd name="T11" fmla="*/ 432 h 43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064"/>
                  <a:gd name="T19" fmla="*/ 0 h 432"/>
                  <a:gd name="T20" fmla="*/ 2064 w 2064"/>
                  <a:gd name="T21" fmla="*/ 432 h 432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064" h="432">
                    <a:moveTo>
                      <a:pt x="0" y="432"/>
                    </a:moveTo>
                    <a:lnTo>
                      <a:pt x="384" y="432"/>
                    </a:lnTo>
                    <a:lnTo>
                      <a:pt x="384" y="0"/>
                    </a:lnTo>
                    <a:lnTo>
                      <a:pt x="1824" y="0"/>
                    </a:lnTo>
                    <a:lnTo>
                      <a:pt x="1824" y="432"/>
                    </a:lnTo>
                    <a:lnTo>
                      <a:pt x="2064" y="432"/>
                    </a:lnTo>
                  </a:path>
                </a:pathLst>
              </a:custGeom>
              <a:noFill/>
              <a:ln w="3175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9162" name="Text Box 31">
              <a:extLst>
                <a:ext uri="{FF2B5EF4-FFF2-40B4-BE49-F238E27FC236}">
                  <a16:creationId xmlns:a16="http://schemas.microsoft.com/office/drawing/2014/main" id="{C652E039-78BA-D94C-9D99-5E3795172FE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22" y="3389"/>
              <a:ext cx="260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000" b="0">
                  <a:latin typeface="Arial" panose="020B0604020202020204" pitchFamily="34" charset="0"/>
                </a:rPr>
                <a:t>or</a:t>
              </a:r>
              <a:endParaRPr lang="ru-RU" altLang="en-US" sz="2000" b="0">
                <a:latin typeface="Arial" panose="020B0604020202020204" pitchFamily="34" charset="0"/>
              </a:endParaRPr>
            </a:p>
          </p:txBody>
        </p:sp>
        <p:sp>
          <p:nvSpPr>
            <p:cNvPr id="49163" name="Text Box 32">
              <a:extLst>
                <a:ext uri="{FF2B5EF4-FFF2-40B4-BE49-F238E27FC236}">
                  <a16:creationId xmlns:a16="http://schemas.microsoft.com/office/drawing/2014/main" id="{97AC14D1-4830-E349-A623-81CB951C326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9" y="3360"/>
              <a:ext cx="2017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000" b="0">
                  <a:latin typeface="Arial" panose="020B0604020202020204" pitchFamily="34" charset="0"/>
                </a:rPr>
                <a:t>Window function </a:t>
              </a:r>
              <a:r>
                <a:rPr lang="en-US" altLang="en-US" sz="2800" b="0" i="1">
                  <a:latin typeface="Times New Roman" panose="02020603050405020304" pitchFamily="18" charset="0"/>
                </a:rPr>
                <a:t>w(x,y)</a:t>
              </a:r>
              <a:r>
                <a:rPr lang="en-US" altLang="en-US" sz="2000" b="0">
                  <a:latin typeface="Times New Roman" panose="02020603050405020304" pitchFamily="18" charset="0"/>
                </a:rPr>
                <a:t> =</a:t>
              </a:r>
              <a:endParaRPr lang="ru-RU" altLang="en-US" sz="2000" b="0">
                <a:latin typeface="Times New Roman" panose="02020603050405020304" pitchFamily="18" charset="0"/>
              </a:endParaRPr>
            </a:p>
          </p:txBody>
        </p:sp>
        <p:sp>
          <p:nvSpPr>
            <p:cNvPr id="49164" name="Text Box 33">
              <a:extLst>
                <a:ext uri="{FF2B5EF4-FFF2-40B4-BE49-F238E27FC236}">
                  <a16:creationId xmlns:a16="http://schemas.microsoft.com/office/drawing/2014/main" id="{17479EAE-FF69-6A4A-86E9-5D31431F575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78" y="3869"/>
              <a:ext cx="792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000" b="0">
                  <a:latin typeface="Arial" panose="020B0604020202020204" pitchFamily="34" charset="0"/>
                </a:rPr>
                <a:t>Gaussian</a:t>
              </a:r>
              <a:endParaRPr lang="ru-RU" altLang="en-US" sz="2000" b="0">
                <a:latin typeface="Arial" panose="020B0604020202020204" pitchFamily="34" charset="0"/>
              </a:endParaRPr>
            </a:p>
          </p:txBody>
        </p:sp>
        <p:sp>
          <p:nvSpPr>
            <p:cNvPr id="49165" name="Text Box 34">
              <a:extLst>
                <a:ext uri="{FF2B5EF4-FFF2-40B4-BE49-F238E27FC236}">
                  <a16:creationId xmlns:a16="http://schemas.microsoft.com/office/drawing/2014/main" id="{A1464CA0-B5B3-FB47-86EF-41C4FD25544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54" y="3869"/>
              <a:ext cx="1690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000" b="0">
                  <a:latin typeface="Arial" panose="020B0604020202020204" pitchFamily="34" charset="0"/>
                </a:rPr>
                <a:t>1 in window, 0 outside</a:t>
              </a:r>
              <a:endParaRPr lang="ru-RU" altLang="en-US" sz="2000" b="0">
                <a:latin typeface="Arial" panose="020B0604020202020204" pitchFamily="34" charset="0"/>
              </a:endParaRPr>
            </a:p>
          </p:txBody>
        </p:sp>
      </p:grpSp>
      <p:sp>
        <p:nvSpPr>
          <p:cNvPr id="49159" name="Text Box 4">
            <a:extLst>
              <a:ext uri="{FF2B5EF4-FFF2-40B4-BE49-F238E27FC236}">
                <a16:creationId xmlns:a16="http://schemas.microsoft.com/office/drawing/2014/main" id="{604FC24F-0238-E748-86AC-29ED52C23F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60488" y="1143000"/>
            <a:ext cx="6684962" cy="95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800" b="0">
                <a:latin typeface="Arial" panose="020B0604020202020204" pitchFamily="34" charset="0"/>
              </a:rPr>
              <a:t>Change in appearance of window </a:t>
            </a:r>
            <a:r>
              <a:rPr lang="en-US" altLang="en-US" sz="2800" b="0" i="1">
                <a:latin typeface="Arial" panose="020B0604020202020204" pitchFamily="34" charset="0"/>
              </a:rPr>
              <a:t>w</a:t>
            </a:r>
            <a:r>
              <a:rPr lang="en-US" altLang="en-US" sz="2800" b="0">
                <a:latin typeface="Arial" panose="020B0604020202020204" pitchFamily="34" charset="0"/>
              </a:rPr>
              <a:t>(</a:t>
            </a:r>
            <a:r>
              <a:rPr lang="en-US" altLang="en-US" sz="2800" b="0" i="1">
                <a:latin typeface="Arial" panose="020B0604020202020204" pitchFamily="34" charset="0"/>
              </a:rPr>
              <a:t>x</a:t>
            </a:r>
            <a:r>
              <a:rPr lang="en-US" altLang="en-US" sz="2800" b="0">
                <a:latin typeface="Arial" panose="020B0604020202020204" pitchFamily="34" charset="0"/>
              </a:rPr>
              <a:t>,</a:t>
            </a:r>
            <a:r>
              <a:rPr lang="en-US" altLang="en-US" sz="2800" b="0" i="1">
                <a:latin typeface="Arial" panose="020B0604020202020204" pitchFamily="34" charset="0"/>
              </a:rPr>
              <a:t>y</a:t>
            </a:r>
            <a:r>
              <a:rPr lang="en-US" altLang="en-US" sz="2800" b="0">
                <a:latin typeface="Arial" panose="020B0604020202020204" pitchFamily="34" charset="0"/>
              </a:rPr>
              <a:t>) 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800" b="0">
                <a:latin typeface="Arial" panose="020B0604020202020204" pitchFamily="34" charset="0"/>
              </a:rPr>
              <a:t>for the shift [</a:t>
            </a:r>
            <a:r>
              <a:rPr lang="en-US" altLang="en-US" sz="2800" b="0" i="1">
                <a:latin typeface="Arial" panose="020B0604020202020204" pitchFamily="34" charset="0"/>
              </a:rPr>
              <a:t>u,v</a:t>
            </a:r>
            <a:r>
              <a:rPr lang="en-US" altLang="en-US" sz="2800" b="0">
                <a:latin typeface="Arial" panose="020B0604020202020204" pitchFamily="34" charset="0"/>
              </a:rPr>
              <a:t>]:</a:t>
            </a:r>
            <a:endParaRPr lang="ru-RU" altLang="en-US" sz="2800" b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Title 1">
            <a:extLst>
              <a:ext uri="{FF2B5EF4-FFF2-40B4-BE49-F238E27FC236}">
                <a16:creationId xmlns:a16="http://schemas.microsoft.com/office/drawing/2014/main" id="{A92521AC-590D-4D41-BBE3-997EA99C9F2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Moravec corner detector</a:t>
            </a:r>
          </a:p>
        </p:txBody>
      </p:sp>
      <p:sp>
        <p:nvSpPr>
          <p:cNvPr id="51202" name="Rectangle 3">
            <a:extLst>
              <a:ext uri="{FF2B5EF4-FFF2-40B4-BE49-F238E27FC236}">
                <a16:creationId xmlns:a16="http://schemas.microsoft.com/office/drawing/2014/main" id="{D2EC22C8-F217-D04C-B37D-871C176B46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2250" y="1219200"/>
            <a:ext cx="8724900" cy="538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zh-TW" sz="2400" b="0">
                <a:latin typeface="Arial" panose="020B0604020202020204" pitchFamily="34" charset="0"/>
                <a:ea typeface="新細明體" panose="02020500000000000000" pitchFamily="18" charset="-120"/>
              </a:rPr>
              <a:t>Test each pixel with change of intensity for the shift [</a:t>
            </a:r>
            <a:r>
              <a:rPr lang="en-US" altLang="zh-TW" sz="2400" b="0" i="1">
                <a:latin typeface="Arial" panose="020B0604020202020204" pitchFamily="34" charset="0"/>
                <a:ea typeface="新細明體" panose="02020500000000000000" pitchFamily="18" charset="-120"/>
              </a:rPr>
              <a:t>u,v</a:t>
            </a:r>
            <a:r>
              <a:rPr lang="en-US" altLang="zh-TW" sz="2400" b="0">
                <a:latin typeface="Arial" panose="020B0604020202020204" pitchFamily="34" charset="0"/>
                <a:ea typeface="新細明體" panose="02020500000000000000" pitchFamily="18" charset="-120"/>
              </a:rPr>
              <a:t>]: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endParaRPr lang="en-US" altLang="zh-TW" sz="2400">
              <a:latin typeface="Arial" panose="020B0604020202020204" pitchFamily="34" charset="0"/>
              <a:ea typeface="新細明體" panose="02020500000000000000" pitchFamily="18" charset="-120"/>
            </a:endParaRP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endParaRPr lang="en-US" altLang="zh-TW">
              <a:latin typeface="Arial" panose="020B0604020202020204" pitchFamily="34" charset="0"/>
              <a:ea typeface="新細明體" panose="02020500000000000000" pitchFamily="18" charset="-120"/>
            </a:endParaRP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endParaRPr lang="en-US" altLang="zh-TW">
              <a:latin typeface="Arial" panose="020B0604020202020204" pitchFamily="34" charset="0"/>
              <a:ea typeface="新細明體" panose="02020500000000000000" pitchFamily="18" charset="-120"/>
            </a:endParaRP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endParaRPr lang="en-US" altLang="zh-TW"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  <p:sp>
        <p:nvSpPr>
          <p:cNvPr id="51203" name="Text Box 4">
            <a:extLst>
              <a:ext uri="{FF2B5EF4-FFF2-40B4-BE49-F238E27FC236}">
                <a16:creationId xmlns:a16="http://schemas.microsoft.com/office/drawing/2014/main" id="{D3F4AD23-6B04-3741-9716-98D1F799A3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6813" y="2392363"/>
            <a:ext cx="184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kumimoji="1" lang="en-US" altLang="en-US" sz="1800">
              <a:solidFill>
                <a:schemeClr val="tx1"/>
              </a:solidFill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  <p:graphicFrame>
        <p:nvGraphicFramePr>
          <p:cNvPr id="51204" name="Object 5">
            <a:extLst>
              <a:ext uri="{FF2B5EF4-FFF2-40B4-BE49-F238E27FC236}">
                <a16:creationId xmlns:a16="http://schemas.microsoft.com/office/drawing/2014/main" id="{DE9C6532-77C9-AC4C-BEF8-E6AE18A08E6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42988" y="1700213"/>
          <a:ext cx="6934200" cy="954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63779400" imgH="8775700" progId="Equation.DSMT4">
                  <p:embed/>
                </p:oleObj>
              </mc:Choice>
              <mc:Fallback>
                <p:oleObj name="Equation" r:id="rId2" imgW="63779400" imgH="877570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2988" y="1700213"/>
                        <a:ext cx="6934200" cy="954087"/>
                      </a:xfrm>
                      <a:prstGeom prst="rect">
                        <a:avLst/>
                      </a:prstGeom>
                      <a:solidFill>
                        <a:srgbClr val="67D967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Picture 6">
            <a:extLst>
              <a:ext uri="{FF2B5EF4-FFF2-40B4-BE49-F238E27FC236}">
                <a16:creationId xmlns:a16="http://schemas.microsoft.com/office/drawing/2014/main" id="{F61C1393-1F24-DF49-A01A-F45BD6C9155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692275" y="4038600"/>
            <a:ext cx="6029325" cy="1304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77D1B6C-2F35-4343-8D4C-1AAD857C0032}"/>
              </a:ext>
            </a:extLst>
          </p:cNvPr>
          <p:cNvGrpSpPr>
            <a:grpSpLocks/>
          </p:cNvGrpSpPr>
          <p:nvPr/>
        </p:nvGrpSpPr>
        <p:grpSpPr bwMode="auto">
          <a:xfrm>
            <a:off x="6477000" y="2347913"/>
            <a:ext cx="1371600" cy="1371600"/>
            <a:chOff x="4080" y="1920"/>
            <a:chExt cx="864" cy="864"/>
          </a:xfrm>
        </p:grpSpPr>
        <p:sp>
          <p:nvSpPr>
            <p:cNvPr id="51217" name="Line 8">
              <a:extLst>
                <a:ext uri="{FF2B5EF4-FFF2-40B4-BE49-F238E27FC236}">
                  <a16:creationId xmlns:a16="http://schemas.microsoft.com/office/drawing/2014/main" id="{E466F3FE-C63B-CA4E-BD2C-641B355092A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4368" y="1920"/>
              <a:ext cx="96" cy="52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218" name="AutoShape 9">
              <a:extLst>
                <a:ext uri="{FF2B5EF4-FFF2-40B4-BE49-F238E27FC236}">
                  <a16:creationId xmlns:a16="http://schemas.microsoft.com/office/drawing/2014/main" id="{466D4D63-FBDB-9347-9E6E-736A4E9BEC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80" y="2448"/>
              <a:ext cx="864" cy="336"/>
            </a:xfrm>
            <a:prstGeom prst="roundRect">
              <a:avLst>
                <a:gd name="adj" fmla="val 45486"/>
              </a:avLst>
            </a:prstGeom>
            <a:solidFill>
              <a:srgbClr val="B3FFB3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51219" name="Text Box 10">
              <a:extLst>
                <a:ext uri="{FF2B5EF4-FFF2-40B4-BE49-F238E27FC236}">
                  <a16:creationId xmlns:a16="http://schemas.microsoft.com/office/drawing/2014/main" id="{2760D7A5-4C65-4A4E-B01E-AAD15A8C87B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80" y="2486"/>
              <a:ext cx="864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FontTx/>
                <a:buNone/>
              </a:pPr>
              <a:r>
                <a:rPr lang="en-US" altLang="zh-TW" sz="2000">
                  <a:solidFill>
                    <a:schemeClr val="tx1"/>
                  </a:solidFill>
                  <a:latin typeface="Tahoma" panose="020B0604030504040204" pitchFamily="34" charset="0"/>
                  <a:ea typeface="新細明體" panose="02020500000000000000" pitchFamily="18" charset="-120"/>
                </a:rPr>
                <a:t>Intensity</a:t>
              </a:r>
              <a:endParaRPr lang="ru-RU" altLang="zh-TW" sz="20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B544BFD-08D1-5948-9607-38176F3B6CEB}"/>
              </a:ext>
            </a:extLst>
          </p:cNvPr>
          <p:cNvGrpSpPr>
            <a:grpSpLocks/>
          </p:cNvGrpSpPr>
          <p:nvPr/>
        </p:nvGrpSpPr>
        <p:grpSpPr bwMode="auto">
          <a:xfrm>
            <a:off x="4114800" y="2500313"/>
            <a:ext cx="1385888" cy="1371600"/>
            <a:chOff x="2592" y="2016"/>
            <a:chExt cx="873" cy="864"/>
          </a:xfrm>
        </p:grpSpPr>
        <p:sp>
          <p:nvSpPr>
            <p:cNvPr id="51214" name="AutoShape 12">
              <a:extLst>
                <a:ext uri="{FF2B5EF4-FFF2-40B4-BE49-F238E27FC236}">
                  <a16:creationId xmlns:a16="http://schemas.microsoft.com/office/drawing/2014/main" id="{02E93365-7C73-2445-8B5D-732FD801BC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92" y="2400"/>
              <a:ext cx="864" cy="480"/>
            </a:xfrm>
            <a:prstGeom prst="roundRect">
              <a:avLst>
                <a:gd name="adj" fmla="val 45486"/>
              </a:avLst>
            </a:prstGeom>
            <a:solidFill>
              <a:srgbClr val="B3FFB3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51215" name="Text Box 13">
              <a:extLst>
                <a:ext uri="{FF2B5EF4-FFF2-40B4-BE49-F238E27FC236}">
                  <a16:creationId xmlns:a16="http://schemas.microsoft.com/office/drawing/2014/main" id="{A025DBA5-ADD3-6249-8879-B322F2E275E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01" y="2427"/>
              <a:ext cx="864" cy="4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FontTx/>
                <a:buNone/>
              </a:pPr>
              <a:r>
                <a:rPr lang="en-US" altLang="zh-TW" sz="2000">
                  <a:solidFill>
                    <a:schemeClr val="tx1"/>
                  </a:solidFill>
                  <a:latin typeface="Tahoma" panose="020B0604030504040204" pitchFamily="34" charset="0"/>
                  <a:ea typeface="新細明體" panose="02020500000000000000" pitchFamily="18" charset="-120"/>
                </a:rPr>
                <a:t>Shifted intensity</a:t>
              </a:r>
              <a:endParaRPr lang="ru-RU" altLang="zh-TW" sz="20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51216" name="Line 14">
              <a:extLst>
                <a:ext uri="{FF2B5EF4-FFF2-40B4-BE49-F238E27FC236}">
                  <a16:creationId xmlns:a16="http://schemas.microsoft.com/office/drawing/2014/main" id="{FD0BA0AA-F44D-DF4F-B5D8-44FDBF8AD29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2928" y="2016"/>
              <a:ext cx="48" cy="38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836559B-A8D5-3749-89A2-5B53A74B011A}"/>
              </a:ext>
            </a:extLst>
          </p:cNvPr>
          <p:cNvGrpSpPr>
            <a:grpSpLocks/>
          </p:cNvGrpSpPr>
          <p:nvPr/>
        </p:nvGrpSpPr>
        <p:grpSpPr bwMode="auto">
          <a:xfrm>
            <a:off x="1905000" y="2424113"/>
            <a:ext cx="1385888" cy="1447800"/>
            <a:chOff x="1200" y="1968"/>
            <a:chExt cx="873" cy="912"/>
          </a:xfrm>
        </p:grpSpPr>
        <p:sp>
          <p:nvSpPr>
            <p:cNvPr id="51211" name="AutoShape 16">
              <a:extLst>
                <a:ext uri="{FF2B5EF4-FFF2-40B4-BE49-F238E27FC236}">
                  <a16:creationId xmlns:a16="http://schemas.microsoft.com/office/drawing/2014/main" id="{76B9BD48-30AD-F442-8550-D43F84E3C1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0" y="2400"/>
              <a:ext cx="864" cy="480"/>
            </a:xfrm>
            <a:prstGeom prst="roundRect">
              <a:avLst>
                <a:gd name="adj" fmla="val 45486"/>
              </a:avLst>
            </a:prstGeom>
            <a:solidFill>
              <a:srgbClr val="B3FFB3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51212" name="Text Box 17">
              <a:extLst>
                <a:ext uri="{FF2B5EF4-FFF2-40B4-BE49-F238E27FC236}">
                  <a16:creationId xmlns:a16="http://schemas.microsoft.com/office/drawing/2014/main" id="{C4B6CA4F-E6A5-1447-BF2A-7ABD6978813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09" y="2427"/>
              <a:ext cx="864" cy="4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FontTx/>
                <a:buNone/>
              </a:pPr>
              <a:r>
                <a:rPr lang="en-US" altLang="zh-TW" sz="2000">
                  <a:solidFill>
                    <a:schemeClr val="tx1"/>
                  </a:solidFill>
                  <a:latin typeface="Tahoma" panose="020B0604030504040204" pitchFamily="34" charset="0"/>
                  <a:ea typeface="新細明體" panose="02020500000000000000" pitchFamily="18" charset="-120"/>
                </a:rPr>
                <a:t>Window function</a:t>
              </a:r>
              <a:endParaRPr lang="ru-RU" altLang="zh-TW" sz="20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51213" name="Line 18">
              <a:extLst>
                <a:ext uri="{FF2B5EF4-FFF2-40B4-BE49-F238E27FC236}">
                  <a16:creationId xmlns:a16="http://schemas.microsoft.com/office/drawing/2014/main" id="{759FB92E-1966-8640-8B3C-7570405F97B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28" y="1968"/>
              <a:ext cx="336" cy="43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B2F7CE21-883E-7C4C-A373-21E9D30CD8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486400"/>
            <a:ext cx="82296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2000" b="0">
                <a:latin typeface="Arial" panose="020B0604020202020204" pitchFamily="34" charset="0"/>
                <a:ea typeface="新細明體" panose="02020500000000000000" pitchFamily="18" charset="-120"/>
              </a:rPr>
              <a:t>Four shifts: (u,v) = (1,0), (1,1), (0,1), (-1, 1)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2000" b="0">
                <a:latin typeface="Arial" panose="020B0604020202020204" pitchFamily="34" charset="0"/>
                <a:ea typeface="新細明體" panose="02020500000000000000" pitchFamily="18" charset="-120"/>
              </a:rPr>
              <a:t>Look for local maxima in </a:t>
            </a:r>
            <a:r>
              <a:rPr lang="en-US" altLang="zh-TW" sz="2000" b="0" i="1">
                <a:latin typeface="Arial" panose="020B0604020202020204" pitchFamily="34" charset="0"/>
                <a:ea typeface="新細明體" panose="02020500000000000000" pitchFamily="18" charset="-120"/>
              </a:rPr>
              <a:t>min{E}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01E8BB7-BE50-A64E-BD00-C9B396B889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4188" y="6253163"/>
            <a:ext cx="473551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2000" b="0">
                <a:solidFill>
                  <a:srgbClr val="FF0000"/>
                </a:solidFill>
                <a:latin typeface="Arial" panose="020B0604020202020204" pitchFamily="34" charset="0"/>
                <a:ea typeface="新細明體" panose="02020500000000000000" pitchFamily="18" charset="-120"/>
              </a:rPr>
              <a:t>When does this idea fail?</a:t>
            </a:r>
            <a:endParaRPr lang="en-US" altLang="zh-TW" sz="2000" b="0" i="1">
              <a:solidFill>
                <a:srgbClr val="FF0000"/>
              </a:solidFill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Title 1">
            <a:extLst>
              <a:ext uri="{FF2B5EF4-FFF2-40B4-BE49-F238E27FC236}">
                <a16:creationId xmlns:a16="http://schemas.microsoft.com/office/drawing/2014/main" id="{86EA3536-EE20-5D49-9629-1FC7999C3AE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Correspondence across views</a:t>
            </a:r>
          </a:p>
        </p:txBody>
      </p:sp>
      <p:sp>
        <p:nvSpPr>
          <p:cNvPr id="8194" name="Content Placeholder 2">
            <a:extLst>
              <a:ext uri="{FF2B5EF4-FFF2-40B4-BE49-F238E27FC236}">
                <a16:creationId xmlns:a16="http://schemas.microsoft.com/office/drawing/2014/main" id="{3350C6F9-84F5-6642-A432-5FA88DE725E6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Correspondence: matching points, patches, edges, or regions across images</a:t>
            </a:r>
          </a:p>
          <a:p>
            <a:endParaRPr lang="en-US" altLang="en-US"/>
          </a:p>
          <a:p>
            <a:endParaRPr lang="en-US" altLang="en-US"/>
          </a:p>
        </p:txBody>
      </p:sp>
      <p:pic>
        <p:nvPicPr>
          <p:cNvPr id="8195" name="Picture 2" descr="http://blog.chron.com/goodmombadmom/files/legacy/Br%20stop%20sign%202%20copy.jpg">
            <a:extLst>
              <a:ext uri="{FF2B5EF4-FFF2-40B4-BE49-F238E27FC236}">
                <a16:creationId xmlns:a16="http://schemas.microsoft.com/office/drawing/2014/main" id="{72C31D93-001D-C949-A491-B313BFC782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14" r="24120" b="6261"/>
          <a:stretch>
            <a:fillRect/>
          </a:stretch>
        </p:blipFill>
        <p:spPr bwMode="auto">
          <a:xfrm>
            <a:off x="1193800" y="2927350"/>
            <a:ext cx="1987550" cy="2871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6" name="Picture 4" descr="http://www.freefoto.com/images/41/15/41_15_85---Stop-Sign_web.jpg">
            <a:extLst>
              <a:ext uri="{FF2B5EF4-FFF2-40B4-BE49-F238E27FC236}">
                <a16:creationId xmlns:a16="http://schemas.microsoft.com/office/drawing/2014/main" id="{1A02C193-0F48-9747-86DE-E2F058601A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0500" y="3168650"/>
            <a:ext cx="1600200" cy="2389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7" name="Picture 2" descr="http://blog.chron.com/goodmombadmom/files/legacy/Br%20stop%20sign%202%20copy.jpg">
            <a:extLst>
              <a:ext uri="{FF2B5EF4-FFF2-40B4-BE49-F238E27FC236}">
                <a16:creationId xmlns:a16="http://schemas.microsoft.com/office/drawing/2014/main" id="{E9C76F5C-7CDE-0A4F-AEBD-30857A3745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23" t="30582" r="48683" b="53894"/>
          <a:stretch>
            <a:fillRect/>
          </a:stretch>
        </p:blipFill>
        <p:spPr bwMode="auto">
          <a:xfrm>
            <a:off x="3556000" y="3844925"/>
            <a:ext cx="501650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8" name="Picture 4" descr="http://www.freefoto.com/images/41/15/41_15_85---Stop-Sign_web.jpg">
            <a:extLst>
              <a:ext uri="{FF2B5EF4-FFF2-40B4-BE49-F238E27FC236}">
                <a16:creationId xmlns:a16="http://schemas.microsoft.com/office/drawing/2014/main" id="{0B89F3B5-4198-724E-AF2F-B4A5A15945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475" t="32785" r="29762" b="42061"/>
          <a:stretch>
            <a:fillRect/>
          </a:stretch>
        </p:blipFill>
        <p:spPr bwMode="auto">
          <a:xfrm>
            <a:off x="4356100" y="3803650"/>
            <a:ext cx="476250" cy="60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0FE74420-0DD1-7D43-89E9-CB8266C07B9F}"/>
              </a:ext>
            </a:extLst>
          </p:cNvPr>
          <p:cNvSpPr/>
          <p:nvPr/>
        </p:nvSpPr>
        <p:spPr>
          <a:xfrm>
            <a:off x="1933575" y="3475038"/>
            <a:ext cx="685800" cy="887412"/>
          </a:xfrm>
          <a:prstGeom prst="ellipse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sz="2800">
              <a:solidFill>
                <a:srgbClr val="FFFFFF"/>
              </a:solidFill>
              <a:latin typeface="Calibri" charset="0"/>
              <a:ea typeface="ＭＳ Ｐゴシック" charset="0"/>
              <a:cs typeface="Arial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816C9DB-7845-524A-9652-E36701D6C9AD}"/>
              </a:ext>
            </a:extLst>
          </p:cNvPr>
          <p:cNvSpPr/>
          <p:nvPr/>
        </p:nvSpPr>
        <p:spPr>
          <a:xfrm>
            <a:off x="5772150" y="3803650"/>
            <a:ext cx="685800" cy="887413"/>
          </a:xfrm>
          <a:prstGeom prst="ellipse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sz="2800">
              <a:solidFill>
                <a:srgbClr val="FFFFFF"/>
              </a:solidFill>
              <a:latin typeface="Calibri" charset="0"/>
              <a:ea typeface="ＭＳ Ｐゴシック" charset="0"/>
              <a:cs typeface="Arial" charset="0"/>
            </a:endParaRPr>
          </a:p>
        </p:txBody>
      </p:sp>
      <p:sp>
        <p:nvSpPr>
          <p:cNvPr id="8201" name="TextBox 9">
            <a:extLst>
              <a:ext uri="{FF2B5EF4-FFF2-40B4-BE49-F238E27FC236}">
                <a16:creationId xmlns:a16="http://schemas.microsoft.com/office/drawing/2014/main" id="{87B17E8C-356C-B848-BC4A-1794B65174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13200" y="3851275"/>
            <a:ext cx="3937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≈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8173471-46D6-C94B-9DE9-084B1DEAB753}"/>
              </a:ext>
            </a:extLst>
          </p:cNvPr>
          <p:cNvCxnSpPr/>
          <p:nvPr/>
        </p:nvCxnSpPr>
        <p:spPr>
          <a:xfrm>
            <a:off x="2619375" y="3919538"/>
            <a:ext cx="784225" cy="184150"/>
          </a:xfrm>
          <a:prstGeom prst="straightConnector1">
            <a:avLst/>
          </a:prstGeom>
          <a:ln w="38100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7CCD06A-BEA7-DB4A-9473-B2699E0A6D84}"/>
              </a:ext>
            </a:extLst>
          </p:cNvPr>
          <p:cNvCxnSpPr/>
          <p:nvPr/>
        </p:nvCxnSpPr>
        <p:spPr>
          <a:xfrm flipH="1">
            <a:off x="4832350" y="4191000"/>
            <a:ext cx="939800" cy="0"/>
          </a:xfrm>
          <a:prstGeom prst="straightConnector1">
            <a:avLst/>
          </a:prstGeom>
          <a:ln w="38100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Title 1">
            <a:extLst>
              <a:ext uri="{FF2B5EF4-FFF2-40B4-BE49-F238E27FC236}">
                <a16:creationId xmlns:a16="http://schemas.microsoft.com/office/drawing/2014/main" id="{34E4713B-5E72-324B-82AC-CB53D0F101B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Moravec corner detector</a:t>
            </a:r>
          </a:p>
        </p:txBody>
      </p:sp>
      <p:sp>
        <p:nvSpPr>
          <p:cNvPr id="52226" name="Content Placeholder 2">
            <a:extLst>
              <a:ext uri="{FF2B5EF4-FFF2-40B4-BE49-F238E27FC236}">
                <a16:creationId xmlns:a16="http://schemas.microsoft.com/office/drawing/2014/main" id="{A2C1A3C6-F088-2D45-93A3-B1C313B073C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4240213" cy="4800600"/>
          </a:xfrm>
        </p:spPr>
        <p:txBody>
          <a:bodyPr/>
          <a:lstStyle/>
          <a:p>
            <a:r>
              <a:rPr lang="en-US" altLang="en-US" sz="2000" dirty="0"/>
              <a:t>In a region of uniform intensity, then the nearby patches will look similar.</a:t>
            </a:r>
          </a:p>
          <a:p>
            <a:r>
              <a:rPr lang="en-US" altLang="en-US" sz="2000" dirty="0"/>
              <a:t>On an edge, then nearby patches in a direction perpendicular to the edge will look quite different, but nearby patches in a direction parallel to the edge will result in only a small change. </a:t>
            </a:r>
          </a:p>
          <a:p>
            <a:r>
              <a:rPr lang="en-US" altLang="en-US" sz="2000" dirty="0"/>
              <a:t>On a feature with variation in all directions, then none of the nearby patches will look similar.</a:t>
            </a:r>
          </a:p>
        </p:txBody>
      </p:sp>
      <p:grpSp>
        <p:nvGrpSpPr>
          <p:cNvPr id="52227" name="Group 29">
            <a:extLst>
              <a:ext uri="{FF2B5EF4-FFF2-40B4-BE49-F238E27FC236}">
                <a16:creationId xmlns:a16="http://schemas.microsoft.com/office/drawing/2014/main" id="{7E4940AA-44B5-3545-B6AA-1D27009E24D3}"/>
              </a:ext>
            </a:extLst>
          </p:cNvPr>
          <p:cNvGrpSpPr>
            <a:grpSpLocks/>
          </p:cNvGrpSpPr>
          <p:nvPr/>
        </p:nvGrpSpPr>
        <p:grpSpPr bwMode="auto">
          <a:xfrm>
            <a:off x="6135688" y="2022475"/>
            <a:ext cx="1336675" cy="1978025"/>
            <a:chOff x="2160" y="1824"/>
            <a:chExt cx="1536" cy="1964"/>
          </a:xfrm>
        </p:grpSpPr>
        <p:pic>
          <p:nvPicPr>
            <p:cNvPr id="52246" name="Picture 8" descr="corner">
              <a:extLst>
                <a:ext uri="{FF2B5EF4-FFF2-40B4-BE49-F238E27FC236}">
                  <a16:creationId xmlns:a16="http://schemas.microsoft.com/office/drawing/2014/main" id="{04380991-A636-2D4C-855A-16C8C2AC96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60" y="1824"/>
              <a:ext cx="1440" cy="14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2247" name="Text Box 11">
              <a:extLst>
                <a:ext uri="{FF2B5EF4-FFF2-40B4-BE49-F238E27FC236}">
                  <a16:creationId xmlns:a16="http://schemas.microsoft.com/office/drawing/2014/main" id="{4ECA2494-6340-5047-927D-90B9665B886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60" y="3284"/>
              <a:ext cx="1536" cy="5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900" b="0">
                  <a:latin typeface="Arial Unicode MS" panose="020B0604020202020204" pitchFamily="34" charset="-128"/>
                </a:rPr>
                <a:t>“edge”:</a:t>
              </a:r>
              <a:br>
                <a:rPr lang="en-US" altLang="en-US" sz="900" b="0">
                  <a:solidFill>
                    <a:schemeClr val="tx1"/>
                  </a:solidFill>
                  <a:latin typeface="Arial Unicode MS" panose="020B0604020202020204" pitchFamily="34" charset="-128"/>
                </a:rPr>
              </a:br>
              <a:r>
                <a:rPr lang="en-US" altLang="en-US" sz="900" b="0">
                  <a:latin typeface="Arial Unicode MS" panose="020B0604020202020204" pitchFamily="34" charset="-128"/>
                </a:rPr>
                <a:t>no change along the edge direction</a:t>
              </a:r>
              <a:endParaRPr lang="ru-RU" altLang="en-US" sz="900" b="0">
                <a:latin typeface="Arial Unicode MS" panose="020B0604020202020204" pitchFamily="34" charset="-128"/>
              </a:endParaRPr>
            </a:p>
          </p:txBody>
        </p:sp>
        <p:sp>
          <p:nvSpPr>
            <p:cNvPr id="7" name="Rectangle 14">
              <a:extLst>
                <a:ext uri="{FF2B5EF4-FFF2-40B4-BE49-F238E27FC236}">
                  <a16:creationId xmlns:a16="http://schemas.microsoft.com/office/drawing/2014/main" id="{1C4F9745-466B-DC49-81E8-19CAD8AC52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96" y="2495"/>
              <a:ext cx="432" cy="432"/>
            </a:xfrm>
            <a:prstGeom prst="rect">
              <a:avLst/>
            </a:prstGeom>
            <a:solidFill>
              <a:srgbClr val="FFCC99">
                <a:alpha val="39999"/>
              </a:srgb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defRPr/>
              </a:pPr>
              <a:endParaRPr lang="en-US" altLang="en-US" sz="1050"/>
            </a:p>
          </p:txBody>
        </p:sp>
        <p:sp>
          <p:nvSpPr>
            <p:cNvPr id="52249" name="Line 16">
              <a:extLst>
                <a:ext uri="{FF2B5EF4-FFF2-40B4-BE49-F238E27FC236}">
                  <a16:creationId xmlns:a16="http://schemas.microsoft.com/office/drawing/2014/main" id="{D32E0349-9040-6242-A239-8D30A41B569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52" y="2544"/>
              <a:ext cx="0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2228" name="Group 30">
            <a:extLst>
              <a:ext uri="{FF2B5EF4-FFF2-40B4-BE49-F238E27FC236}">
                <a16:creationId xmlns:a16="http://schemas.microsoft.com/office/drawing/2014/main" id="{0C32D94A-135D-5F4D-A45C-04DCF2136814}"/>
              </a:ext>
            </a:extLst>
          </p:cNvPr>
          <p:cNvGrpSpPr>
            <a:grpSpLocks/>
          </p:cNvGrpSpPr>
          <p:nvPr/>
        </p:nvGrpSpPr>
        <p:grpSpPr bwMode="auto">
          <a:xfrm>
            <a:off x="7553325" y="2022475"/>
            <a:ext cx="1462088" cy="1978025"/>
            <a:chOff x="3792" y="1824"/>
            <a:chExt cx="1680" cy="1964"/>
          </a:xfrm>
        </p:grpSpPr>
        <p:pic>
          <p:nvPicPr>
            <p:cNvPr id="52239" name="Picture 9" descr="corner">
              <a:extLst>
                <a:ext uri="{FF2B5EF4-FFF2-40B4-BE49-F238E27FC236}">
                  <a16:creationId xmlns:a16="http://schemas.microsoft.com/office/drawing/2014/main" id="{C50FB805-EB75-6243-8BC7-2C269ED3737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92" y="1824"/>
              <a:ext cx="1440" cy="14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2240" name="Text Box 12">
              <a:extLst>
                <a:ext uri="{FF2B5EF4-FFF2-40B4-BE49-F238E27FC236}">
                  <a16:creationId xmlns:a16="http://schemas.microsoft.com/office/drawing/2014/main" id="{20CD4A2C-B7A3-634E-9467-3120F1E35EB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36" y="3284"/>
              <a:ext cx="1536" cy="5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900" b="0">
                  <a:latin typeface="Arial Unicode MS" panose="020B0604020202020204" pitchFamily="34" charset="-128"/>
                </a:rPr>
                <a:t>“corner”:</a:t>
              </a:r>
              <a:br>
                <a:rPr lang="en-US" altLang="en-US" sz="900" b="0">
                  <a:solidFill>
                    <a:schemeClr val="tx1"/>
                  </a:solidFill>
                  <a:latin typeface="Arial Unicode MS" panose="020B0604020202020204" pitchFamily="34" charset="-128"/>
                </a:rPr>
              </a:br>
              <a:r>
                <a:rPr lang="en-US" altLang="en-US" sz="900" b="0">
                  <a:latin typeface="Arial Unicode MS" panose="020B0604020202020204" pitchFamily="34" charset="-128"/>
                </a:rPr>
                <a:t>significant change in all directions</a:t>
              </a:r>
              <a:endParaRPr lang="ru-RU" altLang="en-US" sz="900" b="0">
                <a:latin typeface="Arial Unicode MS" panose="020B0604020202020204" pitchFamily="34" charset="-128"/>
              </a:endParaRPr>
            </a:p>
          </p:txBody>
        </p:sp>
        <p:sp>
          <p:nvSpPr>
            <p:cNvPr id="12" name="Rectangle 17">
              <a:extLst>
                <a:ext uri="{FF2B5EF4-FFF2-40B4-BE49-F238E27FC236}">
                  <a16:creationId xmlns:a16="http://schemas.microsoft.com/office/drawing/2014/main" id="{595617C6-CD25-4A4F-B247-DDF52A3AB2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4" y="2016"/>
              <a:ext cx="432" cy="432"/>
            </a:xfrm>
            <a:prstGeom prst="rect">
              <a:avLst/>
            </a:prstGeom>
            <a:solidFill>
              <a:srgbClr val="FFCC99">
                <a:alpha val="39999"/>
              </a:srgb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defRPr/>
              </a:pPr>
              <a:endParaRPr lang="en-US" altLang="en-US" sz="1050"/>
            </a:p>
          </p:txBody>
        </p:sp>
        <p:sp>
          <p:nvSpPr>
            <p:cNvPr id="52242" name="Line 18">
              <a:extLst>
                <a:ext uri="{FF2B5EF4-FFF2-40B4-BE49-F238E27FC236}">
                  <a16:creationId xmlns:a16="http://schemas.microsoft.com/office/drawing/2014/main" id="{432E9A5F-9805-7740-99B5-E15B6DC8C78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080" y="2448"/>
              <a:ext cx="144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2243" name="Line 20">
              <a:extLst>
                <a:ext uri="{FF2B5EF4-FFF2-40B4-BE49-F238E27FC236}">
                  <a16:creationId xmlns:a16="http://schemas.microsoft.com/office/drawing/2014/main" id="{9E675AD3-BE5D-FC47-8EEB-F2BE3378B25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4080" y="1872"/>
              <a:ext cx="144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2244" name="Line 21">
              <a:extLst>
                <a:ext uri="{FF2B5EF4-FFF2-40B4-BE49-F238E27FC236}">
                  <a16:creationId xmlns:a16="http://schemas.microsoft.com/office/drawing/2014/main" id="{77DA4F49-A16B-9A43-8E1D-9906A320AF5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56" y="2448"/>
              <a:ext cx="144" cy="144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2245" name="Line 22">
              <a:extLst>
                <a:ext uri="{FF2B5EF4-FFF2-40B4-BE49-F238E27FC236}">
                  <a16:creationId xmlns:a16="http://schemas.microsoft.com/office/drawing/2014/main" id="{F8B06DC9-1584-384D-BB3B-8697D9A88C4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656" y="1872"/>
              <a:ext cx="144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2229" name="Group 28">
            <a:extLst>
              <a:ext uri="{FF2B5EF4-FFF2-40B4-BE49-F238E27FC236}">
                <a16:creationId xmlns:a16="http://schemas.microsoft.com/office/drawing/2014/main" id="{72EBC638-F3C6-DF47-A0D9-0AA9DD6CEC3E}"/>
              </a:ext>
            </a:extLst>
          </p:cNvPr>
          <p:cNvGrpSpPr>
            <a:grpSpLocks/>
          </p:cNvGrpSpPr>
          <p:nvPr/>
        </p:nvGrpSpPr>
        <p:grpSpPr bwMode="auto">
          <a:xfrm>
            <a:off x="4727575" y="2022475"/>
            <a:ext cx="1295400" cy="1978025"/>
            <a:chOff x="480" y="1824"/>
            <a:chExt cx="1488" cy="1964"/>
          </a:xfrm>
        </p:grpSpPr>
        <p:pic>
          <p:nvPicPr>
            <p:cNvPr id="52232" name="Picture 7" descr="corner">
              <a:extLst>
                <a:ext uri="{FF2B5EF4-FFF2-40B4-BE49-F238E27FC236}">
                  <a16:creationId xmlns:a16="http://schemas.microsoft.com/office/drawing/2014/main" id="{D2572B4E-A7E5-FD48-BBDD-876D0B87BE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8" y="1824"/>
              <a:ext cx="1440" cy="14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2233" name="Text Box 10">
              <a:extLst>
                <a:ext uri="{FF2B5EF4-FFF2-40B4-BE49-F238E27FC236}">
                  <a16:creationId xmlns:a16="http://schemas.microsoft.com/office/drawing/2014/main" id="{98406A32-AC23-C346-9C51-3CEBB65797E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0" y="3284"/>
              <a:ext cx="1296" cy="5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900" b="0">
                  <a:latin typeface="Arial Unicode MS" panose="020B0604020202020204" pitchFamily="34" charset="-128"/>
                </a:rPr>
                <a:t>“flat” region:</a:t>
              </a:r>
              <a:br>
                <a:rPr lang="en-US" altLang="en-US" sz="900" b="0">
                  <a:latin typeface="Arial Unicode MS" panose="020B0604020202020204" pitchFamily="34" charset="-128"/>
                </a:rPr>
              </a:br>
              <a:r>
                <a:rPr lang="en-US" altLang="en-US" sz="900" b="0">
                  <a:latin typeface="Arial Unicode MS" panose="020B0604020202020204" pitchFamily="34" charset="-128"/>
                </a:rPr>
                <a:t>no change in all directions</a:t>
              </a:r>
              <a:endParaRPr lang="ru-RU" altLang="en-US" sz="900" b="0">
                <a:latin typeface="Arial Unicode MS" panose="020B0604020202020204" pitchFamily="34" charset="-128"/>
              </a:endParaRPr>
            </a:p>
          </p:txBody>
        </p:sp>
        <p:sp>
          <p:nvSpPr>
            <p:cNvPr id="20" name="Rectangle 13">
              <a:extLst>
                <a:ext uri="{FF2B5EF4-FFF2-40B4-BE49-F238E27FC236}">
                  <a16:creationId xmlns:a16="http://schemas.microsoft.com/office/drawing/2014/main" id="{FFCB641A-23F9-CF43-B4F2-5135D320C2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44" y="2495"/>
              <a:ext cx="432" cy="432"/>
            </a:xfrm>
            <a:prstGeom prst="rect">
              <a:avLst/>
            </a:prstGeom>
            <a:solidFill>
              <a:srgbClr val="FFCC99">
                <a:alpha val="39999"/>
              </a:srgb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defRPr/>
              </a:pPr>
              <a:endParaRPr lang="en-US" altLang="en-US" sz="1050"/>
            </a:p>
          </p:txBody>
        </p:sp>
        <p:sp>
          <p:nvSpPr>
            <p:cNvPr id="52235" name="Line 23">
              <a:extLst>
                <a:ext uri="{FF2B5EF4-FFF2-40B4-BE49-F238E27FC236}">
                  <a16:creationId xmlns:a16="http://schemas.microsoft.com/office/drawing/2014/main" id="{4660155E-B21C-004A-8420-A678A7D1961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76" y="2928"/>
              <a:ext cx="144" cy="144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2236" name="Line 24">
              <a:extLst>
                <a:ext uri="{FF2B5EF4-FFF2-40B4-BE49-F238E27FC236}">
                  <a16:creationId xmlns:a16="http://schemas.microsoft.com/office/drawing/2014/main" id="{9726539B-A159-0F4D-B669-BD7EEA481CB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200" y="2928"/>
              <a:ext cx="144" cy="144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2237" name="Line 25">
              <a:extLst>
                <a:ext uri="{FF2B5EF4-FFF2-40B4-BE49-F238E27FC236}">
                  <a16:creationId xmlns:a16="http://schemas.microsoft.com/office/drawing/2014/main" id="{B1632322-2D2C-5E46-A628-BA856E4C654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200" y="2352"/>
              <a:ext cx="144" cy="144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2238" name="Line 26">
              <a:extLst>
                <a:ext uri="{FF2B5EF4-FFF2-40B4-BE49-F238E27FC236}">
                  <a16:creationId xmlns:a16="http://schemas.microsoft.com/office/drawing/2014/main" id="{86AD9896-1226-354B-8E18-BFF57DEEF15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76" y="2352"/>
              <a:ext cx="144" cy="144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aphicFrame>
        <p:nvGraphicFramePr>
          <p:cNvPr id="52230" name="Object 5">
            <a:extLst>
              <a:ext uri="{FF2B5EF4-FFF2-40B4-BE49-F238E27FC236}">
                <a16:creationId xmlns:a16="http://schemas.microsoft.com/office/drawing/2014/main" id="{9D1F992D-7C1B-0142-978D-6482294C326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841875" y="4194175"/>
          <a:ext cx="3813175" cy="523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63779400" imgH="8775700" progId="Equation.DSMT4">
                  <p:embed/>
                </p:oleObj>
              </mc:Choice>
              <mc:Fallback>
                <p:oleObj name="Equation" r:id="rId3" imgW="63779400" imgH="877570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41875" y="4194175"/>
                        <a:ext cx="3813175" cy="523875"/>
                      </a:xfrm>
                      <a:prstGeom prst="rect">
                        <a:avLst/>
                      </a:prstGeom>
                      <a:solidFill>
                        <a:srgbClr val="67D967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2231" name="Rectangle 25">
            <a:extLst>
              <a:ext uri="{FF2B5EF4-FFF2-40B4-BE49-F238E27FC236}">
                <a16:creationId xmlns:a16="http://schemas.microsoft.com/office/drawing/2014/main" id="{B0229979-8925-4D4C-8A7C-A4C15B035C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41875" y="4911725"/>
            <a:ext cx="3856038" cy="885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1400" b="0">
                <a:latin typeface="Arial" panose="020B0604020202020204" pitchFamily="34" charset="0"/>
                <a:ea typeface="新細明體" panose="02020500000000000000" pitchFamily="18" charset="-120"/>
              </a:rPr>
              <a:t>Four shifts: (u,v) = (1,0), (1,1), (0,1), (-1, 1)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1400" b="0">
                <a:latin typeface="Arial" panose="020B0604020202020204" pitchFamily="34" charset="0"/>
                <a:ea typeface="新細明體" panose="02020500000000000000" pitchFamily="18" charset="-120"/>
              </a:rPr>
              <a:t>Look for local maxima in </a:t>
            </a:r>
            <a:r>
              <a:rPr lang="en-US" altLang="zh-TW" sz="1400" b="0" i="1">
                <a:latin typeface="Arial" panose="020B0604020202020204" pitchFamily="34" charset="0"/>
                <a:ea typeface="新細明體" panose="02020500000000000000" pitchFamily="18" charset="-120"/>
              </a:rPr>
              <a:t>min{E}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Title 1">
            <a:extLst>
              <a:ext uri="{FF2B5EF4-FFF2-40B4-BE49-F238E27FC236}">
                <a16:creationId xmlns:a16="http://schemas.microsoft.com/office/drawing/2014/main" id="{BD10168F-404F-F74C-8104-57EBEA18A11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Problem of Moravec detector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1A9035-FC64-6448-83D7-2DCF73FDC8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TW" dirty="0">
                <a:latin typeface="Arial" charset="0"/>
                <a:ea typeface="新細明體" charset="0"/>
                <a:cs typeface="新細明體" charset="0"/>
              </a:rPr>
              <a:t>Only a set of shifts at every 45 degree is considered</a:t>
            </a:r>
          </a:p>
          <a:p>
            <a:pPr eaLnBrk="1" hangingPunct="1">
              <a:defRPr/>
            </a:pPr>
            <a:r>
              <a:rPr lang="en-US" altLang="zh-TW" dirty="0">
                <a:latin typeface="Arial" charset="0"/>
                <a:ea typeface="新細明體" charset="0"/>
                <a:cs typeface="新細明體" charset="0"/>
              </a:rPr>
              <a:t>Noisy response due to a binary window function</a:t>
            </a:r>
          </a:p>
          <a:p>
            <a:pPr eaLnBrk="1" hangingPunct="1">
              <a:defRPr/>
            </a:pPr>
            <a:r>
              <a:rPr lang="en-US" altLang="zh-TW" dirty="0">
                <a:latin typeface="Arial" charset="0"/>
                <a:ea typeface="新細明體" charset="0"/>
                <a:cs typeface="新細明體" charset="0"/>
              </a:rPr>
              <a:t>Only minimum of E is taken into account</a:t>
            </a:r>
          </a:p>
          <a:p>
            <a:pPr eaLnBrk="1" hangingPunct="1">
              <a:buFont typeface="Wingdings" charset="0"/>
              <a:buChar char="ð"/>
              <a:defRPr/>
            </a:pPr>
            <a:r>
              <a:rPr lang="en-US" altLang="zh-TW" dirty="0">
                <a:latin typeface="Arial" charset="0"/>
                <a:ea typeface="新細明體" charset="0"/>
                <a:cs typeface="新細明體" charset="0"/>
              </a:rPr>
              <a:t>Harris corner detector (1988) solves these problems.</a:t>
            </a:r>
            <a:endParaRPr lang="ru-RU" altLang="zh-TW" dirty="0">
              <a:latin typeface="Arial" charset="0"/>
              <a:ea typeface="ＭＳ Ｐゴシック" charset="0"/>
            </a:endParaRPr>
          </a:p>
          <a:p>
            <a:pPr marL="0" indent="0">
              <a:buFontTx/>
              <a:buNone/>
              <a:defRPr/>
            </a:pPr>
            <a:endParaRPr lang="en-US" dirty="0">
              <a:ea typeface="ＭＳ Ｐゴシック" charset="0"/>
            </a:endParaRPr>
          </a:p>
        </p:txBody>
      </p:sp>
      <p:sp>
        <p:nvSpPr>
          <p:cNvPr id="53251" name="Rectangle 14">
            <a:extLst>
              <a:ext uri="{FF2B5EF4-FFF2-40B4-BE49-F238E27FC236}">
                <a16:creationId xmlns:a16="http://schemas.microsoft.com/office/drawing/2014/main" id="{8379A357-01CA-804C-B5FF-69D63C124B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5638800"/>
            <a:ext cx="83058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90000"/>
              </a:lnSpc>
              <a:buFontTx/>
              <a:buNone/>
            </a:pPr>
            <a:r>
              <a:rPr lang="en-US" altLang="en-US" sz="2000" b="0" dirty="0">
                <a:latin typeface="Arial" panose="020B0604020202020204" pitchFamily="34" charset="0"/>
              </a:rPr>
              <a:t>C. Harris and M. Stephens. </a:t>
            </a:r>
            <a:r>
              <a:rPr lang="en-US" altLang="en-US" sz="2000" b="0" dirty="0">
                <a:latin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"A Combined Corner and Edge Detector.“</a:t>
            </a:r>
            <a:r>
              <a:rPr lang="en-US" altLang="ja-JP" sz="2000" b="0" dirty="0">
                <a:latin typeface="Arial" panose="020B0604020202020204" pitchFamily="34" charset="0"/>
              </a:rPr>
              <a:t> </a:t>
            </a:r>
            <a:r>
              <a:rPr lang="en-US" altLang="ja-JP" sz="2000" b="0" i="1" dirty="0">
                <a:latin typeface="Arial" panose="020B0604020202020204" pitchFamily="34" charset="0"/>
              </a:rPr>
              <a:t>Proceedings of the 4th </a:t>
            </a:r>
            <a:r>
              <a:rPr lang="en-US" altLang="ja-JP" sz="2000" b="0" i="1" dirty="0" err="1">
                <a:latin typeface="Arial" panose="020B0604020202020204" pitchFamily="34" charset="0"/>
              </a:rPr>
              <a:t>Alvey</a:t>
            </a:r>
            <a:r>
              <a:rPr lang="en-US" altLang="ja-JP" sz="2000" b="0" i="1" dirty="0">
                <a:latin typeface="Arial" panose="020B0604020202020204" pitchFamily="34" charset="0"/>
              </a:rPr>
              <a:t> Vision Conference</a:t>
            </a:r>
            <a:r>
              <a:rPr lang="en-US" altLang="ja-JP" sz="2000" b="0" dirty="0">
                <a:latin typeface="Arial" panose="020B0604020202020204" pitchFamily="34" charset="0"/>
              </a:rPr>
              <a:t>: pages 147--151.  </a:t>
            </a:r>
            <a:endParaRPr lang="en-US" altLang="en-US" sz="2000" b="0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Rectangle 2">
            <a:extLst>
              <a:ext uri="{FF2B5EF4-FFF2-40B4-BE49-F238E27FC236}">
                <a16:creationId xmlns:a16="http://schemas.microsoft.com/office/drawing/2014/main" id="{CDE1CF3F-902E-7242-8A53-EFFE214DF9F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Corner detection: Mathematics</a:t>
            </a:r>
            <a:endParaRPr lang="ru-RU" altLang="en-US"/>
          </a:p>
        </p:txBody>
      </p:sp>
      <p:graphicFrame>
        <p:nvGraphicFramePr>
          <p:cNvPr id="54274" name="Object 3">
            <a:extLst>
              <a:ext uri="{FF2B5EF4-FFF2-40B4-BE49-F238E27FC236}">
                <a16:creationId xmlns:a16="http://schemas.microsoft.com/office/drawing/2014/main" id="{D3C92573-A5D7-8E45-8A7F-5F422F44A3E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219200" y="2286000"/>
          <a:ext cx="6934200" cy="954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63779400" imgH="8775700" progId="">
                  <p:embed/>
                </p:oleObj>
              </mc:Choice>
              <mc:Fallback>
                <p:oleObj name="Equation" r:id="rId3" imgW="63779400" imgH="8775700" progId="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9200" y="2286000"/>
                        <a:ext cx="6934200" cy="954088"/>
                      </a:xfrm>
                      <a:prstGeom prst="rect">
                        <a:avLst/>
                      </a:prstGeom>
                      <a:solidFill>
                        <a:srgbClr val="67D967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4275" name="Text Box 4">
            <a:extLst>
              <a:ext uri="{FF2B5EF4-FFF2-40B4-BE49-F238E27FC236}">
                <a16:creationId xmlns:a16="http://schemas.microsoft.com/office/drawing/2014/main" id="{F59586E5-5BE1-7F44-BC3D-E1268F81F1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3438525"/>
            <a:ext cx="8283575" cy="95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 b="0" dirty="0">
                <a:latin typeface="Arial" panose="020B0604020202020204" pitchFamily="34" charset="0"/>
              </a:rPr>
              <a:t>We want to find out how this function behaves for small shifts</a:t>
            </a:r>
            <a:endParaRPr lang="ru-RU" altLang="en-US" sz="2800" b="0" dirty="0">
              <a:latin typeface="Arial" panose="020B0604020202020204" pitchFamily="34" charset="0"/>
            </a:endParaRPr>
          </a:p>
        </p:txBody>
      </p:sp>
      <p:sp>
        <p:nvSpPr>
          <p:cNvPr id="54276" name="Text Box 4">
            <a:extLst>
              <a:ext uri="{FF2B5EF4-FFF2-40B4-BE49-F238E27FC236}">
                <a16:creationId xmlns:a16="http://schemas.microsoft.com/office/drawing/2014/main" id="{BF84B136-CE82-FC4D-A0D4-8F42306E04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60488" y="1219200"/>
            <a:ext cx="6684962" cy="95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 b="0" dirty="0">
                <a:latin typeface="Arial" panose="020B0604020202020204" pitchFamily="34" charset="0"/>
              </a:rPr>
              <a:t>Change in appearance of window </a:t>
            </a:r>
            <a:r>
              <a:rPr lang="en-US" altLang="en-US" sz="2800" b="0" i="1" dirty="0">
                <a:latin typeface="Arial" panose="020B0604020202020204" pitchFamily="34" charset="0"/>
              </a:rPr>
              <a:t>w</a:t>
            </a:r>
            <a:r>
              <a:rPr lang="en-US" altLang="en-US" sz="2800" b="0" dirty="0">
                <a:latin typeface="Arial" panose="020B0604020202020204" pitchFamily="34" charset="0"/>
              </a:rPr>
              <a:t>(</a:t>
            </a:r>
            <a:r>
              <a:rPr lang="en-US" altLang="en-US" sz="2800" b="0" i="1" dirty="0" err="1">
                <a:latin typeface="Arial" panose="020B0604020202020204" pitchFamily="34" charset="0"/>
              </a:rPr>
              <a:t>x</a:t>
            </a:r>
            <a:r>
              <a:rPr lang="en-US" altLang="en-US" sz="2800" b="0" dirty="0" err="1">
                <a:latin typeface="Arial" panose="020B0604020202020204" pitchFamily="34" charset="0"/>
              </a:rPr>
              <a:t>,</a:t>
            </a:r>
            <a:r>
              <a:rPr lang="en-US" altLang="en-US" sz="2800" b="0" i="1" dirty="0" err="1">
                <a:latin typeface="Arial" panose="020B0604020202020204" pitchFamily="34" charset="0"/>
              </a:rPr>
              <a:t>y</a:t>
            </a:r>
            <a:r>
              <a:rPr lang="en-US" altLang="en-US" sz="2800" b="0" dirty="0">
                <a:latin typeface="Arial" panose="020B0604020202020204" pitchFamily="34" charset="0"/>
              </a:rPr>
              <a:t>)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 b="0" dirty="0">
                <a:latin typeface="Arial" panose="020B0604020202020204" pitchFamily="34" charset="0"/>
              </a:rPr>
              <a:t>for the shift [</a:t>
            </a:r>
            <a:r>
              <a:rPr lang="en-US" altLang="en-US" sz="2800" b="0" i="1" dirty="0" err="1">
                <a:latin typeface="Arial" panose="020B0604020202020204" pitchFamily="34" charset="0"/>
              </a:rPr>
              <a:t>u,v</a:t>
            </a:r>
            <a:r>
              <a:rPr lang="en-US" altLang="en-US" sz="2800" b="0" dirty="0">
                <a:latin typeface="Arial" panose="020B0604020202020204" pitchFamily="34" charset="0"/>
              </a:rPr>
              <a:t>]:</a:t>
            </a:r>
            <a:endParaRPr lang="ru-RU" altLang="en-US" sz="2800" b="0" dirty="0">
              <a:latin typeface="Arial" panose="020B0604020202020204" pitchFamily="34" charset="0"/>
            </a:endParaRPr>
          </a:p>
        </p:txBody>
      </p:sp>
      <p:pic>
        <p:nvPicPr>
          <p:cNvPr id="54277" name="Picture 8">
            <a:extLst>
              <a:ext uri="{FF2B5EF4-FFF2-40B4-BE49-F238E27FC236}">
                <a16:creationId xmlns:a16="http://schemas.microsoft.com/office/drawing/2014/main" id="{30C35189-C411-684B-9857-61488F0378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5238" y="4648200"/>
            <a:ext cx="1971675" cy="1981200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278" name="TextBox 12">
            <a:extLst>
              <a:ext uri="{FF2B5EF4-FFF2-40B4-BE49-F238E27FC236}">
                <a16:creationId xmlns:a16="http://schemas.microsoft.com/office/drawing/2014/main" id="{E32AE6D0-B5ED-344A-8251-080F5AC99C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91013" y="4114800"/>
            <a:ext cx="12033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800" b="0" i="1">
                <a:latin typeface="Times New Roman" panose="02020603050405020304" pitchFamily="18" charset="0"/>
              </a:rPr>
              <a:t>E</a:t>
            </a:r>
            <a:r>
              <a:rPr lang="en-US" altLang="en-US" sz="2800" b="0">
                <a:latin typeface="Times New Roman" panose="02020603050405020304" pitchFamily="18" charset="0"/>
              </a:rPr>
              <a:t>(</a:t>
            </a:r>
            <a:r>
              <a:rPr lang="en-US" altLang="en-US" sz="2800" b="0" i="1">
                <a:latin typeface="Times New Roman" panose="02020603050405020304" pitchFamily="18" charset="0"/>
              </a:rPr>
              <a:t>u</a:t>
            </a:r>
            <a:r>
              <a:rPr lang="en-US" altLang="en-US" sz="2800" b="0">
                <a:latin typeface="Times New Roman" panose="02020603050405020304" pitchFamily="18" charset="0"/>
              </a:rPr>
              <a:t>, </a:t>
            </a:r>
            <a:r>
              <a:rPr lang="en-US" altLang="en-US" sz="2800" b="0" i="1">
                <a:latin typeface="Times New Roman" panose="02020603050405020304" pitchFamily="18" charset="0"/>
              </a:rPr>
              <a:t>v</a:t>
            </a:r>
            <a:r>
              <a:rPr lang="en-US" altLang="en-US" sz="2800" b="0">
                <a:latin typeface="Times New Roman" panose="02020603050405020304" pitchFamily="18" charset="0"/>
              </a:rPr>
              <a:t>)</a:t>
            </a:r>
          </a:p>
        </p:txBody>
      </p:sp>
    </p:spTree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2">
            <a:extLst>
              <a:ext uri="{FF2B5EF4-FFF2-40B4-BE49-F238E27FC236}">
                <a16:creationId xmlns:a16="http://schemas.microsoft.com/office/drawing/2014/main" id="{7B012FB6-2909-BF4B-9627-C7E6C5CE8B5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Corner detection: Mathematics</a:t>
            </a:r>
            <a:endParaRPr lang="ru-RU" altLang="en-US"/>
          </a:p>
        </p:txBody>
      </p:sp>
      <p:graphicFrame>
        <p:nvGraphicFramePr>
          <p:cNvPr id="56322" name="Object 3">
            <a:extLst>
              <a:ext uri="{FF2B5EF4-FFF2-40B4-BE49-F238E27FC236}">
                <a16:creationId xmlns:a16="http://schemas.microsoft.com/office/drawing/2014/main" id="{A149AAFF-8EAB-0348-B978-0A694DA0821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219200" y="2170113"/>
          <a:ext cx="6934200" cy="954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63779400" imgH="8775700" progId="">
                  <p:embed/>
                </p:oleObj>
              </mc:Choice>
              <mc:Fallback>
                <p:oleObj name="Equation" r:id="rId3" imgW="63779400" imgH="8775700" progId="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9200" y="2170113"/>
                        <a:ext cx="6934200" cy="954087"/>
                      </a:xfrm>
                      <a:prstGeom prst="rect">
                        <a:avLst/>
                      </a:prstGeom>
                      <a:solidFill>
                        <a:srgbClr val="67D967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6323" name="Text Box 35">
            <a:extLst>
              <a:ext uri="{FF2B5EF4-FFF2-40B4-BE49-F238E27FC236}">
                <a16:creationId xmlns:a16="http://schemas.microsoft.com/office/drawing/2014/main" id="{C6B340C8-3291-F84C-8FBB-5E8CDDEF98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4191000"/>
            <a:ext cx="8421688" cy="138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 b="0">
                <a:latin typeface="Arial" panose="020B0604020202020204" pitchFamily="34" charset="0"/>
              </a:rPr>
              <a:t>Local quadratic approximation of </a:t>
            </a:r>
            <a:r>
              <a:rPr lang="en-US" altLang="en-US" sz="2800" b="0" i="1">
                <a:latin typeface="Arial" panose="020B0604020202020204" pitchFamily="34" charset="0"/>
              </a:rPr>
              <a:t>E</a:t>
            </a:r>
            <a:r>
              <a:rPr lang="en-US" altLang="en-US" sz="2800" b="0">
                <a:latin typeface="Arial" panose="020B0604020202020204" pitchFamily="34" charset="0"/>
              </a:rPr>
              <a:t>(</a:t>
            </a:r>
            <a:r>
              <a:rPr lang="en-US" altLang="en-US" sz="2800" b="0" i="1">
                <a:latin typeface="Arial" panose="020B0604020202020204" pitchFamily="34" charset="0"/>
              </a:rPr>
              <a:t>u</a:t>
            </a:r>
            <a:r>
              <a:rPr lang="en-US" altLang="en-US" sz="2800" b="0">
                <a:latin typeface="Arial" panose="020B0604020202020204" pitchFamily="34" charset="0"/>
              </a:rPr>
              <a:t>,</a:t>
            </a:r>
            <a:r>
              <a:rPr lang="en-US" altLang="en-US" sz="2800" b="0" i="1">
                <a:latin typeface="Arial" panose="020B0604020202020204" pitchFamily="34" charset="0"/>
              </a:rPr>
              <a:t>v</a:t>
            </a:r>
            <a:r>
              <a:rPr lang="en-US" altLang="en-US" sz="2800" b="0">
                <a:latin typeface="Arial" panose="020B0604020202020204" pitchFamily="34" charset="0"/>
              </a:rPr>
              <a:t>) in the neighborhood of (0,0) is given by the </a:t>
            </a:r>
            <a:r>
              <a:rPr lang="en-US" altLang="en-US" sz="2800" b="0" i="1">
                <a:latin typeface="Arial" panose="020B0604020202020204" pitchFamily="34" charset="0"/>
              </a:rPr>
              <a:t>second-order Taylor expansion</a:t>
            </a:r>
            <a:r>
              <a:rPr lang="en-US" altLang="en-US" sz="2800" b="0">
                <a:latin typeface="Arial" panose="020B0604020202020204" pitchFamily="34" charset="0"/>
              </a:rPr>
              <a:t>:</a:t>
            </a:r>
            <a:endParaRPr lang="ru-RU" altLang="en-US" sz="2800" b="0">
              <a:latin typeface="Arial" panose="020B0604020202020204" pitchFamily="34" charset="0"/>
            </a:endParaRPr>
          </a:p>
        </p:txBody>
      </p:sp>
      <p:graphicFrame>
        <p:nvGraphicFramePr>
          <p:cNvPr id="56324" name="Object 36">
            <a:extLst>
              <a:ext uri="{FF2B5EF4-FFF2-40B4-BE49-F238E27FC236}">
                <a16:creationId xmlns:a16="http://schemas.microsoft.com/office/drawing/2014/main" id="{AE591B2B-D2A0-6144-9858-3349795B260C}"/>
              </a:ext>
            </a:extLst>
          </p:cNvPr>
          <p:cNvGraphicFramePr>
            <a:graphicFrameLocks noGrp="1" noChangeAspect="1"/>
          </p:cNvGraphicFramePr>
          <p:nvPr>
            <p:ph idx="1"/>
          </p:nvPr>
        </p:nvGraphicFramePr>
        <p:xfrm>
          <a:off x="334963" y="5622925"/>
          <a:ext cx="8550275" cy="1006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94500700" imgH="11112500" progId="Equation.3">
                  <p:embed/>
                </p:oleObj>
              </mc:Choice>
              <mc:Fallback>
                <p:oleObj name="Equation" r:id="rId5" imgW="94500700" imgH="11112500" progId="Equation.3">
                  <p:embed/>
                  <p:pic>
                    <p:nvPicPr>
                      <p:cNvPr id="0" name="Object 36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4963" y="5622925"/>
                        <a:ext cx="8550275" cy="1006475"/>
                      </a:xfrm>
                      <a:prstGeom prst="rect">
                        <a:avLst/>
                      </a:prstGeom>
                      <a:solidFill>
                        <a:schemeClr val="accent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6325" name="Text Box 4">
            <a:extLst>
              <a:ext uri="{FF2B5EF4-FFF2-40B4-BE49-F238E27FC236}">
                <a16:creationId xmlns:a16="http://schemas.microsoft.com/office/drawing/2014/main" id="{F9F4B208-98D2-664C-98AB-3B171BE03C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3133725"/>
            <a:ext cx="8283575" cy="95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 b="0">
                <a:latin typeface="Arial" panose="020B0604020202020204" pitchFamily="34" charset="0"/>
              </a:rPr>
              <a:t>We want to find out how this function behaves for small shifts</a:t>
            </a:r>
            <a:endParaRPr lang="ru-RU" altLang="en-US" sz="2800" b="0">
              <a:latin typeface="Arial" panose="020B0604020202020204" pitchFamily="34" charset="0"/>
            </a:endParaRPr>
          </a:p>
        </p:txBody>
      </p:sp>
      <p:sp>
        <p:nvSpPr>
          <p:cNvPr id="56326" name="Text Box 4">
            <a:extLst>
              <a:ext uri="{FF2B5EF4-FFF2-40B4-BE49-F238E27FC236}">
                <a16:creationId xmlns:a16="http://schemas.microsoft.com/office/drawing/2014/main" id="{D85DBB64-6033-764E-951A-7F8FEC84C1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60488" y="1103313"/>
            <a:ext cx="6684962" cy="954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800" b="0">
                <a:latin typeface="Arial" panose="020B0604020202020204" pitchFamily="34" charset="0"/>
              </a:rPr>
              <a:t>Change in appearance of window </a:t>
            </a:r>
            <a:r>
              <a:rPr lang="en-US" altLang="en-US" sz="2800" b="0" i="1">
                <a:latin typeface="Arial" panose="020B0604020202020204" pitchFamily="34" charset="0"/>
              </a:rPr>
              <a:t>w</a:t>
            </a:r>
            <a:r>
              <a:rPr lang="en-US" altLang="en-US" sz="2800" b="0">
                <a:latin typeface="Arial" panose="020B0604020202020204" pitchFamily="34" charset="0"/>
              </a:rPr>
              <a:t>(</a:t>
            </a:r>
            <a:r>
              <a:rPr lang="en-US" altLang="en-US" sz="2800" b="0" i="1">
                <a:latin typeface="Arial" panose="020B0604020202020204" pitchFamily="34" charset="0"/>
              </a:rPr>
              <a:t>x</a:t>
            </a:r>
            <a:r>
              <a:rPr lang="en-US" altLang="en-US" sz="2800" b="0">
                <a:latin typeface="Arial" panose="020B0604020202020204" pitchFamily="34" charset="0"/>
              </a:rPr>
              <a:t>,</a:t>
            </a:r>
            <a:r>
              <a:rPr lang="en-US" altLang="en-US" sz="2800" b="0" i="1">
                <a:latin typeface="Arial" panose="020B0604020202020204" pitchFamily="34" charset="0"/>
              </a:rPr>
              <a:t>y</a:t>
            </a:r>
            <a:r>
              <a:rPr lang="en-US" altLang="en-US" sz="2800" b="0">
                <a:latin typeface="Arial" panose="020B0604020202020204" pitchFamily="34" charset="0"/>
              </a:rPr>
              <a:t>) 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800" b="0">
                <a:latin typeface="Arial" panose="020B0604020202020204" pitchFamily="34" charset="0"/>
              </a:rPr>
              <a:t>for the shift [</a:t>
            </a:r>
            <a:r>
              <a:rPr lang="en-US" altLang="en-US" sz="2800" b="0" i="1">
                <a:latin typeface="Arial" panose="020B0604020202020204" pitchFamily="34" charset="0"/>
              </a:rPr>
              <a:t>u,v</a:t>
            </a:r>
            <a:r>
              <a:rPr lang="en-US" altLang="en-US" sz="2800" b="0">
                <a:latin typeface="Arial" panose="020B0604020202020204" pitchFamily="34" charset="0"/>
              </a:rPr>
              <a:t>]:</a:t>
            </a:r>
            <a:endParaRPr lang="ru-RU" altLang="en-US" sz="2800" b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Title 1">
            <a:extLst>
              <a:ext uri="{FF2B5EF4-FFF2-40B4-BE49-F238E27FC236}">
                <a16:creationId xmlns:a16="http://schemas.microsoft.com/office/drawing/2014/main" id="{76A6957A-64E0-8143-B0AB-C84049F1361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Taylor series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AF6228-AA23-5A4F-86A2-57BF548260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752600"/>
            <a:ext cx="8229600" cy="4525963"/>
          </a:xfrm>
        </p:spPr>
        <p:txBody>
          <a:bodyPr/>
          <a:lstStyle/>
          <a:p>
            <a:pPr>
              <a:defRPr/>
            </a:pPr>
            <a:r>
              <a:rPr lang="en-US" dirty="0">
                <a:ea typeface="ＭＳ Ｐゴシック" charset="0"/>
              </a:rPr>
              <a:t>Taylor series of the function </a:t>
            </a:r>
            <a:r>
              <a:rPr lang="en-US" i="1" dirty="0">
                <a:ea typeface="ＭＳ Ｐゴシック" charset="0"/>
              </a:rPr>
              <a:t>f</a:t>
            </a:r>
            <a:r>
              <a:rPr lang="en-US" dirty="0">
                <a:ea typeface="ＭＳ Ｐゴシック" charset="0"/>
              </a:rPr>
              <a:t> at </a:t>
            </a:r>
            <a:r>
              <a:rPr lang="en-US" i="1" dirty="0">
                <a:ea typeface="ＭＳ Ｐゴシック" charset="0"/>
              </a:rPr>
              <a:t>a</a:t>
            </a:r>
          </a:p>
          <a:p>
            <a:pPr>
              <a:defRPr/>
            </a:pPr>
            <a:endParaRPr lang="en-US" dirty="0">
              <a:ea typeface="ＭＳ Ｐゴシック" charset="0"/>
            </a:endParaRPr>
          </a:p>
          <a:p>
            <a:pPr marL="0" indent="0">
              <a:buFontTx/>
              <a:buNone/>
              <a:defRPr/>
            </a:pPr>
            <a:endParaRPr lang="en-US" dirty="0">
              <a:ea typeface="ＭＳ Ｐゴシック" charset="0"/>
            </a:endParaRPr>
          </a:p>
          <a:p>
            <a:pPr>
              <a:defRPr/>
            </a:pPr>
            <a:endParaRPr lang="en-US" dirty="0">
              <a:ea typeface="ＭＳ Ｐゴシック" charset="0"/>
            </a:endParaRPr>
          </a:p>
          <a:p>
            <a:pPr>
              <a:defRPr/>
            </a:pPr>
            <a:r>
              <a:rPr lang="en-US" dirty="0" err="1">
                <a:ea typeface="ＭＳ Ｐゴシック" charset="0"/>
              </a:rPr>
              <a:t>Maclaurin</a:t>
            </a:r>
            <a:r>
              <a:rPr lang="en-US" dirty="0">
                <a:ea typeface="ＭＳ Ｐゴシック" charset="0"/>
              </a:rPr>
              <a:t> series (Taylor series when </a:t>
            </a:r>
            <a:r>
              <a:rPr lang="en-US" i="1" dirty="0">
                <a:ea typeface="ＭＳ Ｐゴシック" charset="0"/>
              </a:rPr>
              <a:t>a</a:t>
            </a:r>
            <a:r>
              <a:rPr lang="en-US" dirty="0">
                <a:ea typeface="ＭＳ Ｐゴシック" charset="0"/>
              </a:rPr>
              <a:t>=0)</a:t>
            </a:r>
          </a:p>
        </p:txBody>
      </p:sp>
      <p:graphicFrame>
        <p:nvGraphicFramePr>
          <p:cNvPr id="58371" name="Object 1">
            <a:extLst>
              <a:ext uri="{FF2B5EF4-FFF2-40B4-BE49-F238E27FC236}">
                <a16:creationId xmlns:a16="http://schemas.microsoft.com/office/drawing/2014/main" id="{0294AF15-0A3F-0846-99D0-5336E188E99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219200" y="2438400"/>
          <a:ext cx="6553200" cy="1536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3683000" imgH="863600" progId="Equation.3">
                  <p:embed/>
                </p:oleObj>
              </mc:Choice>
              <mc:Fallback>
                <p:oleObj name="Equation" r:id="rId2" imgW="3683000" imgH="863600" progId="Equation.3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9200" y="2438400"/>
                        <a:ext cx="6553200" cy="15367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8372" name="Object 3">
            <a:extLst>
              <a:ext uri="{FF2B5EF4-FFF2-40B4-BE49-F238E27FC236}">
                <a16:creationId xmlns:a16="http://schemas.microsoft.com/office/drawing/2014/main" id="{71ACACFB-178A-4F43-BB96-118519F7B2C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295400" y="4800600"/>
          <a:ext cx="5867400" cy="1628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3111500" imgH="863600" progId="Equation.3">
                  <p:embed/>
                </p:oleObj>
              </mc:Choice>
              <mc:Fallback>
                <p:oleObj name="Equation" r:id="rId4" imgW="3111500" imgH="8636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5400" y="4800600"/>
                        <a:ext cx="5867400" cy="1628775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Title 1">
            <a:extLst>
              <a:ext uri="{FF2B5EF4-FFF2-40B4-BE49-F238E27FC236}">
                <a16:creationId xmlns:a16="http://schemas.microsoft.com/office/drawing/2014/main" id="{ADD7CADC-AD91-EB49-B757-A589DC01744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Taylor expansion</a:t>
            </a:r>
          </a:p>
        </p:txBody>
      </p:sp>
      <p:sp>
        <p:nvSpPr>
          <p:cNvPr id="59394" name="Content Placeholder 2">
            <a:extLst>
              <a:ext uri="{FF2B5EF4-FFF2-40B4-BE49-F238E27FC236}">
                <a16:creationId xmlns:a16="http://schemas.microsoft.com/office/drawing/2014/main" id="{E83E64D5-AF96-834D-807F-4ED9B12A0854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Second order Taylor expansion </a:t>
            </a:r>
            <a:r>
              <a:rPr lang="en-US" altLang="en-US"/>
              <a:t>for vectors</a:t>
            </a:r>
          </a:p>
          <a:p>
            <a:pPr>
              <a:buFontTx/>
              <a:buNone/>
            </a:pPr>
            <a:endParaRPr lang="en-US" altLang="en-US" dirty="0"/>
          </a:p>
        </p:txBody>
      </p:sp>
      <p:sp>
        <p:nvSpPr>
          <p:cNvPr id="59395" name="Text Box 35">
            <a:extLst>
              <a:ext uri="{FF2B5EF4-FFF2-40B4-BE49-F238E27FC236}">
                <a16:creationId xmlns:a16="http://schemas.microsoft.com/office/drawing/2014/main" id="{6801E92F-1288-864F-889B-B5AECD155C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4102100"/>
            <a:ext cx="8421688" cy="138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 b="0">
                <a:latin typeface="Arial" panose="020B0604020202020204" pitchFamily="34" charset="0"/>
              </a:rPr>
              <a:t>Local quadratic approximation of </a:t>
            </a:r>
            <a:r>
              <a:rPr lang="en-US" altLang="en-US" sz="2800" b="0" i="1">
                <a:latin typeface="Arial" panose="020B0604020202020204" pitchFamily="34" charset="0"/>
              </a:rPr>
              <a:t>E</a:t>
            </a:r>
            <a:r>
              <a:rPr lang="en-US" altLang="en-US" sz="2800" b="0">
                <a:latin typeface="Arial" panose="020B0604020202020204" pitchFamily="34" charset="0"/>
              </a:rPr>
              <a:t>(</a:t>
            </a:r>
            <a:r>
              <a:rPr lang="en-US" altLang="en-US" sz="2800" b="0" i="1">
                <a:latin typeface="Arial" panose="020B0604020202020204" pitchFamily="34" charset="0"/>
              </a:rPr>
              <a:t>u</a:t>
            </a:r>
            <a:r>
              <a:rPr lang="en-US" altLang="en-US" sz="2800" b="0">
                <a:latin typeface="Arial" panose="020B0604020202020204" pitchFamily="34" charset="0"/>
              </a:rPr>
              <a:t>,</a:t>
            </a:r>
            <a:r>
              <a:rPr lang="en-US" altLang="en-US" sz="2800" b="0" i="1">
                <a:latin typeface="Arial" panose="020B0604020202020204" pitchFamily="34" charset="0"/>
              </a:rPr>
              <a:t>v</a:t>
            </a:r>
            <a:r>
              <a:rPr lang="en-US" altLang="en-US" sz="2800" b="0">
                <a:latin typeface="Arial" panose="020B0604020202020204" pitchFamily="34" charset="0"/>
              </a:rPr>
              <a:t>) in the neighborhood of (0,0) is given by the </a:t>
            </a:r>
            <a:r>
              <a:rPr lang="en-US" altLang="en-US" sz="2800" b="0" i="1">
                <a:latin typeface="Arial" panose="020B0604020202020204" pitchFamily="34" charset="0"/>
              </a:rPr>
              <a:t>second-order Taylor expansion</a:t>
            </a:r>
            <a:r>
              <a:rPr lang="en-US" altLang="en-US" sz="2800" b="0">
                <a:latin typeface="Arial" panose="020B0604020202020204" pitchFamily="34" charset="0"/>
              </a:rPr>
              <a:t>:</a:t>
            </a:r>
            <a:endParaRPr lang="ru-RU" altLang="en-US" sz="2800" b="0">
              <a:latin typeface="Arial" panose="020B0604020202020204" pitchFamily="34" charset="0"/>
            </a:endParaRPr>
          </a:p>
        </p:txBody>
      </p:sp>
      <p:graphicFrame>
        <p:nvGraphicFramePr>
          <p:cNvPr id="59396" name="Object 36">
            <a:extLst>
              <a:ext uri="{FF2B5EF4-FFF2-40B4-BE49-F238E27FC236}">
                <a16:creationId xmlns:a16="http://schemas.microsoft.com/office/drawing/2014/main" id="{40C8E3AF-3207-1F45-9708-55F643B5450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34963" y="5546725"/>
          <a:ext cx="8550275" cy="1006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94500700" imgH="11112500" progId="Equation.3">
                  <p:embed/>
                </p:oleObj>
              </mc:Choice>
              <mc:Fallback>
                <p:oleObj name="Equation" r:id="rId2" imgW="94500700" imgH="11112500" progId="Equation.3">
                  <p:embed/>
                  <p:pic>
                    <p:nvPicPr>
                      <p:cNvPr id="0" name="Object 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4963" y="5546725"/>
                        <a:ext cx="8550275" cy="1006475"/>
                      </a:xfrm>
                      <a:prstGeom prst="rect">
                        <a:avLst/>
                      </a:prstGeom>
                      <a:solidFill>
                        <a:schemeClr val="accent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9397" name="Object 1">
            <a:extLst>
              <a:ext uri="{FF2B5EF4-FFF2-40B4-BE49-F238E27FC236}">
                <a16:creationId xmlns:a16="http://schemas.microsoft.com/office/drawing/2014/main" id="{8E3B7952-0125-3D48-96C9-C532D97801E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14400" y="2438400"/>
          <a:ext cx="6880225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3949700" imgH="393700" progId="Equation.3">
                  <p:embed/>
                </p:oleObj>
              </mc:Choice>
              <mc:Fallback>
                <p:oleObj name="Equation" r:id="rId4" imgW="3949700" imgH="393700" progId="Equation.3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2438400"/>
                        <a:ext cx="6880225" cy="685800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9398" name="Object 2">
            <a:extLst>
              <a:ext uri="{FF2B5EF4-FFF2-40B4-BE49-F238E27FC236}">
                <a16:creationId xmlns:a16="http://schemas.microsoft.com/office/drawing/2014/main" id="{697E6F24-F67B-3442-B18F-16031659C3E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219200" y="3352800"/>
          <a:ext cx="6019800" cy="72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3276600" imgH="393700" progId="Equation.3">
                  <p:embed/>
                </p:oleObj>
              </mc:Choice>
              <mc:Fallback>
                <p:oleObj name="Equation" r:id="rId6" imgW="3276600" imgH="39370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9200" y="3352800"/>
                        <a:ext cx="6019800" cy="723900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Rectangle 2">
            <a:extLst>
              <a:ext uri="{FF2B5EF4-FFF2-40B4-BE49-F238E27FC236}">
                <a16:creationId xmlns:a16="http://schemas.microsoft.com/office/drawing/2014/main" id="{B5371E5E-9E3C-0B43-9890-7CC495CF480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Corner detection: Mathematics</a:t>
            </a:r>
            <a:endParaRPr lang="ru-RU" altLang="en-US"/>
          </a:p>
        </p:txBody>
      </p:sp>
      <p:graphicFrame>
        <p:nvGraphicFramePr>
          <p:cNvPr id="60418" name="Object 3">
            <a:extLst>
              <a:ext uri="{FF2B5EF4-FFF2-40B4-BE49-F238E27FC236}">
                <a16:creationId xmlns:a16="http://schemas.microsoft.com/office/drawing/2014/main" id="{B06E2C69-5E18-2C45-A362-FE3B697F980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600200" y="1155700"/>
          <a:ext cx="6553200" cy="901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63779400" imgH="8775700" progId="">
                  <p:embed/>
                </p:oleObj>
              </mc:Choice>
              <mc:Fallback>
                <p:oleObj name="Equation" r:id="rId3" imgW="63779400" imgH="8775700" progId="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0200" y="1155700"/>
                        <a:ext cx="6553200" cy="901700"/>
                      </a:xfrm>
                      <a:prstGeom prst="rect">
                        <a:avLst/>
                      </a:prstGeom>
                      <a:solidFill>
                        <a:srgbClr val="67D967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0419" name="Text Box 35">
            <a:extLst>
              <a:ext uri="{FF2B5EF4-FFF2-40B4-BE49-F238E27FC236}">
                <a16:creationId xmlns:a16="http://schemas.microsoft.com/office/drawing/2014/main" id="{CCDBC5DE-6A7A-024D-A010-BD93B17686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2066925"/>
            <a:ext cx="865663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 b="0">
                <a:latin typeface="Arial" panose="020B0604020202020204" pitchFamily="34" charset="0"/>
              </a:rPr>
              <a:t>Second-order Taylor expansion of </a:t>
            </a:r>
            <a:r>
              <a:rPr lang="en-US" altLang="en-US" sz="2800" b="0" i="1">
                <a:latin typeface="Arial" panose="020B0604020202020204" pitchFamily="34" charset="0"/>
              </a:rPr>
              <a:t>E</a:t>
            </a:r>
            <a:r>
              <a:rPr lang="en-US" altLang="en-US" sz="2800" b="0">
                <a:latin typeface="Arial" panose="020B0604020202020204" pitchFamily="34" charset="0"/>
              </a:rPr>
              <a:t>(</a:t>
            </a:r>
            <a:r>
              <a:rPr lang="en-US" altLang="en-US" sz="2800" b="0" i="1">
                <a:latin typeface="Arial" panose="020B0604020202020204" pitchFamily="34" charset="0"/>
              </a:rPr>
              <a:t>u</a:t>
            </a:r>
            <a:r>
              <a:rPr lang="en-US" altLang="en-US" sz="2800" b="0">
                <a:latin typeface="Arial" panose="020B0604020202020204" pitchFamily="34" charset="0"/>
              </a:rPr>
              <a:t>,</a:t>
            </a:r>
            <a:r>
              <a:rPr lang="en-US" altLang="en-US" sz="2800" b="0" i="1">
                <a:latin typeface="Arial" panose="020B0604020202020204" pitchFamily="34" charset="0"/>
              </a:rPr>
              <a:t>v</a:t>
            </a:r>
            <a:r>
              <a:rPr lang="en-US" altLang="en-US" sz="2800" b="0">
                <a:latin typeface="Arial" panose="020B0604020202020204" pitchFamily="34" charset="0"/>
              </a:rPr>
              <a:t>) about (0,0):</a:t>
            </a:r>
            <a:endParaRPr lang="ru-RU" altLang="en-US" sz="2800" b="0">
              <a:latin typeface="Arial" panose="020B0604020202020204" pitchFamily="34" charset="0"/>
            </a:endParaRPr>
          </a:p>
        </p:txBody>
      </p:sp>
      <p:graphicFrame>
        <p:nvGraphicFramePr>
          <p:cNvPr id="60420" name="Object 36">
            <a:extLst>
              <a:ext uri="{FF2B5EF4-FFF2-40B4-BE49-F238E27FC236}">
                <a16:creationId xmlns:a16="http://schemas.microsoft.com/office/drawing/2014/main" id="{3BDFC8E5-358F-F240-9D03-0778BA30403F}"/>
              </a:ext>
            </a:extLst>
          </p:cNvPr>
          <p:cNvGraphicFramePr>
            <a:graphicFrameLocks noGrp="1" noChangeAspect="1"/>
          </p:cNvGraphicFramePr>
          <p:nvPr>
            <p:ph idx="1"/>
          </p:nvPr>
        </p:nvGraphicFramePr>
        <p:xfrm>
          <a:off x="996950" y="2627313"/>
          <a:ext cx="7461250" cy="877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94500700" imgH="11112500" progId="Equation.3">
                  <p:embed/>
                </p:oleObj>
              </mc:Choice>
              <mc:Fallback>
                <p:oleObj name="Equation" r:id="rId5" imgW="94500700" imgH="11112500" progId="Equation.3">
                  <p:embed/>
                  <p:pic>
                    <p:nvPicPr>
                      <p:cNvPr id="0" name="Object 36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6950" y="2627313"/>
                        <a:ext cx="7461250" cy="877887"/>
                      </a:xfrm>
                      <a:prstGeom prst="rect">
                        <a:avLst/>
                      </a:prstGeom>
                      <a:solidFill>
                        <a:schemeClr val="accent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0421" name="Object 4">
            <a:extLst>
              <a:ext uri="{FF2B5EF4-FFF2-40B4-BE49-F238E27FC236}">
                <a16:creationId xmlns:a16="http://schemas.microsoft.com/office/drawing/2014/main" id="{E6C7B2D5-BC60-9A4E-8FB3-D427690265F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430338" y="3460750"/>
          <a:ext cx="6646862" cy="3244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87477600" imgH="42710100" progId="Equation.3">
                  <p:embed/>
                </p:oleObj>
              </mc:Choice>
              <mc:Fallback>
                <p:oleObj name="Equation" r:id="rId7" imgW="87477600" imgH="427101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30338" y="3460750"/>
                        <a:ext cx="6646862" cy="3244850"/>
                      </a:xfrm>
                      <a:prstGeom prst="rect">
                        <a:avLst/>
                      </a:prstGeom>
                      <a:solidFill>
                        <a:schemeClr val="accent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Rectangle 2">
            <a:extLst>
              <a:ext uri="{FF2B5EF4-FFF2-40B4-BE49-F238E27FC236}">
                <a16:creationId xmlns:a16="http://schemas.microsoft.com/office/drawing/2014/main" id="{2D207E4D-2F3E-1541-BAE9-FCB22B15342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Corner detection: Mathematics</a:t>
            </a:r>
            <a:endParaRPr lang="ru-RU" altLang="en-US"/>
          </a:p>
        </p:txBody>
      </p:sp>
      <p:graphicFrame>
        <p:nvGraphicFramePr>
          <p:cNvPr id="62466" name="Object 3">
            <a:extLst>
              <a:ext uri="{FF2B5EF4-FFF2-40B4-BE49-F238E27FC236}">
                <a16:creationId xmlns:a16="http://schemas.microsoft.com/office/drawing/2014/main" id="{E2114FBA-AA15-A943-9860-D1A9B22E749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295400" y="1220788"/>
          <a:ext cx="6629400" cy="912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63779400" imgH="8775700" progId="">
                  <p:embed/>
                </p:oleObj>
              </mc:Choice>
              <mc:Fallback>
                <p:oleObj name="Equation" r:id="rId3" imgW="63779400" imgH="8775700" progId="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5400" y="1220788"/>
                        <a:ext cx="6629400" cy="912812"/>
                      </a:xfrm>
                      <a:prstGeom prst="rect">
                        <a:avLst/>
                      </a:prstGeom>
                      <a:solidFill>
                        <a:srgbClr val="67D967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2467" name="Text Box 35">
            <a:extLst>
              <a:ext uri="{FF2B5EF4-FFF2-40B4-BE49-F238E27FC236}">
                <a16:creationId xmlns:a16="http://schemas.microsoft.com/office/drawing/2014/main" id="{CB3F966C-5116-B443-A5F4-6745ED9F00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2143125"/>
            <a:ext cx="865663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 b="0">
                <a:latin typeface="Arial" panose="020B0604020202020204" pitchFamily="34" charset="0"/>
              </a:rPr>
              <a:t>Second-order Taylor expansion of </a:t>
            </a:r>
            <a:r>
              <a:rPr lang="en-US" altLang="en-US" sz="2800" b="0" i="1">
                <a:latin typeface="Arial" panose="020B0604020202020204" pitchFamily="34" charset="0"/>
              </a:rPr>
              <a:t>E</a:t>
            </a:r>
            <a:r>
              <a:rPr lang="en-US" altLang="en-US" sz="2800" b="0">
                <a:latin typeface="Arial" panose="020B0604020202020204" pitchFamily="34" charset="0"/>
              </a:rPr>
              <a:t>(</a:t>
            </a:r>
            <a:r>
              <a:rPr lang="en-US" altLang="en-US" sz="2800" b="0" i="1">
                <a:latin typeface="Arial" panose="020B0604020202020204" pitchFamily="34" charset="0"/>
              </a:rPr>
              <a:t>u</a:t>
            </a:r>
            <a:r>
              <a:rPr lang="en-US" altLang="en-US" sz="2800" b="0">
                <a:latin typeface="Arial" panose="020B0604020202020204" pitchFamily="34" charset="0"/>
              </a:rPr>
              <a:t>,</a:t>
            </a:r>
            <a:r>
              <a:rPr lang="en-US" altLang="en-US" sz="2800" b="0" i="1">
                <a:latin typeface="Arial" panose="020B0604020202020204" pitchFamily="34" charset="0"/>
              </a:rPr>
              <a:t>v</a:t>
            </a:r>
            <a:r>
              <a:rPr lang="en-US" altLang="en-US" sz="2800" b="0">
                <a:latin typeface="Arial" panose="020B0604020202020204" pitchFamily="34" charset="0"/>
              </a:rPr>
              <a:t>) about (0,0):</a:t>
            </a:r>
            <a:endParaRPr lang="ru-RU" altLang="en-US" sz="2800" b="0">
              <a:latin typeface="Arial" panose="020B0604020202020204" pitchFamily="34" charset="0"/>
            </a:endParaRPr>
          </a:p>
        </p:txBody>
      </p:sp>
      <p:graphicFrame>
        <p:nvGraphicFramePr>
          <p:cNvPr id="62468" name="Object 4">
            <a:extLst>
              <a:ext uri="{FF2B5EF4-FFF2-40B4-BE49-F238E27FC236}">
                <a16:creationId xmlns:a16="http://schemas.microsoft.com/office/drawing/2014/main" id="{34E37AF4-26D0-5B42-B672-F45C23EB10C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560638" y="3581400"/>
          <a:ext cx="4068762" cy="3192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52959000" imgH="41541700" progId="Equation.3">
                  <p:embed/>
                </p:oleObj>
              </mc:Choice>
              <mc:Fallback>
                <p:oleObj name="Equation" r:id="rId5" imgW="52959000" imgH="415417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60638" y="3581400"/>
                        <a:ext cx="4068762" cy="3192463"/>
                      </a:xfrm>
                      <a:prstGeom prst="rect">
                        <a:avLst/>
                      </a:prstGeom>
                      <a:solidFill>
                        <a:schemeClr val="accent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469" name="Object 36">
            <a:extLst>
              <a:ext uri="{FF2B5EF4-FFF2-40B4-BE49-F238E27FC236}">
                <a16:creationId xmlns:a16="http://schemas.microsoft.com/office/drawing/2014/main" id="{8A17CA72-1173-EC46-A334-5655AC81F71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82625" y="2667000"/>
          <a:ext cx="7546975" cy="889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94500700" imgH="11112500" progId="Equation.3">
                  <p:embed/>
                </p:oleObj>
              </mc:Choice>
              <mc:Fallback>
                <p:oleObj name="Equation" r:id="rId7" imgW="94500700" imgH="11112500" progId="Equation.3">
                  <p:embed/>
                  <p:pic>
                    <p:nvPicPr>
                      <p:cNvPr id="0" name="Object 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2625" y="2667000"/>
                        <a:ext cx="7546975" cy="889000"/>
                      </a:xfrm>
                      <a:prstGeom prst="rect">
                        <a:avLst/>
                      </a:prstGeom>
                      <a:solidFill>
                        <a:schemeClr val="accent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Rectangle 10">
            <a:extLst>
              <a:ext uri="{FF2B5EF4-FFF2-40B4-BE49-F238E27FC236}">
                <a16:creationId xmlns:a16="http://schemas.microsoft.com/office/drawing/2014/main" id="{61B69C6E-24D0-EA42-AB25-7DE52E52F0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0" y="1752600"/>
            <a:ext cx="4038600" cy="1295400"/>
          </a:xfrm>
          <a:prstGeom prst="rect">
            <a:avLst/>
          </a:prstGeom>
          <a:solidFill>
            <a:srgbClr val="62D86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8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65538" name="Rectangle 2">
            <a:extLst>
              <a:ext uri="{FF2B5EF4-FFF2-40B4-BE49-F238E27FC236}">
                <a16:creationId xmlns:a16="http://schemas.microsoft.com/office/drawing/2014/main" id="{B32ABA6E-5E38-ED4D-9232-C287F13B084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Corner detection: Mathematics</a:t>
            </a:r>
            <a:endParaRPr lang="ru-RU" altLang="en-US"/>
          </a:p>
        </p:txBody>
      </p:sp>
      <p:sp>
        <p:nvSpPr>
          <p:cNvPr id="65539" name="Text Box 4">
            <a:extLst>
              <a:ext uri="{FF2B5EF4-FFF2-40B4-BE49-F238E27FC236}">
                <a16:creationId xmlns:a16="http://schemas.microsoft.com/office/drawing/2014/main" id="{D2A4F8AD-B099-D540-8596-4A86601581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0525" y="1295400"/>
            <a:ext cx="8534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2400" b="0">
                <a:latin typeface="Arial" panose="020B0604020202020204" pitchFamily="34" charset="0"/>
              </a:rPr>
              <a:t>The quadratic approximation simplifies to</a:t>
            </a:r>
            <a:endParaRPr lang="ru-RU" altLang="en-US" sz="2400" b="0">
              <a:latin typeface="Arial" panose="020B0604020202020204" pitchFamily="34" charset="0"/>
            </a:endParaRPr>
          </a:p>
        </p:txBody>
      </p:sp>
      <p:graphicFrame>
        <p:nvGraphicFramePr>
          <p:cNvPr id="65540" name="Object 5">
            <a:extLst>
              <a:ext uri="{FF2B5EF4-FFF2-40B4-BE49-F238E27FC236}">
                <a16:creationId xmlns:a16="http://schemas.microsoft.com/office/drawing/2014/main" id="{DCA4F488-5415-0945-B386-8E1BA6D0EC9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286000" y="4132263"/>
          <a:ext cx="4422775" cy="127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40665400" imgH="11696700" progId="">
                  <p:embed/>
                </p:oleObj>
              </mc:Choice>
              <mc:Fallback>
                <p:oleObj name="Equation" r:id="rId4" imgW="40665400" imgH="11696700" progId="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0" y="4132263"/>
                        <a:ext cx="4422775" cy="1270000"/>
                      </a:xfrm>
                      <a:prstGeom prst="rect">
                        <a:avLst/>
                      </a:prstGeom>
                      <a:solidFill>
                        <a:srgbClr val="67D967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5541" name="Text Box 6">
            <a:extLst>
              <a:ext uri="{FF2B5EF4-FFF2-40B4-BE49-F238E27FC236}">
                <a16:creationId xmlns:a16="http://schemas.microsoft.com/office/drawing/2014/main" id="{F7464D97-D6B0-4C40-A0FF-23380A6768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3208338"/>
            <a:ext cx="8534400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2400" b="0">
                <a:latin typeface="Arial" panose="020B0604020202020204" pitchFamily="34" charset="0"/>
              </a:rPr>
              <a:t>where </a:t>
            </a:r>
            <a:r>
              <a:rPr lang="en-US" altLang="en-US" sz="2400" b="0" i="1">
                <a:latin typeface="Arial" panose="020B0604020202020204" pitchFamily="34" charset="0"/>
              </a:rPr>
              <a:t>M</a:t>
            </a:r>
            <a:r>
              <a:rPr lang="en-US" altLang="en-US" sz="2400" b="0">
                <a:latin typeface="Arial" panose="020B0604020202020204" pitchFamily="34" charset="0"/>
              </a:rPr>
              <a:t> is a </a:t>
            </a:r>
            <a:r>
              <a:rPr lang="en-US" altLang="en-US" sz="2400" b="0" i="1">
                <a:latin typeface="Arial" panose="020B0604020202020204" pitchFamily="34" charset="0"/>
              </a:rPr>
              <a:t>second moment matrix</a:t>
            </a:r>
            <a:r>
              <a:rPr lang="en-US" altLang="en-US" sz="2400" b="0">
                <a:latin typeface="Arial" panose="020B0604020202020204" pitchFamily="34" charset="0"/>
              </a:rPr>
              <a:t> </a:t>
            </a:r>
            <a:r>
              <a:rPr lang="en-US" altLang="en-US" sz="2400" b="0">
                <a:latin typeface="Arial" panose="020B0604020202020204" pitchFamily="34" charset="0"/>
                <a:sym typeface="Symbol" pitchFamily="2" charset="2"/>
              </a:rPr>
              <a:t>computed from image derivatives:</a:t>
            </a:r>
            <a:endParaRPr lang="ru-RU" altLang="en-US" sz="2400" b="0">
              <a:latin typeface="Arial" panose="020B0604020202020204" pitchFamily="34" charset="0"/>
            </a:endParaRPr>
          </a:p>
        </p:txBody>
      </p:sp>
      <p:graphicFrame>
        <p:nvGraphicFramePr>
          <p:cNvPr id="65542" name="Object 8">
            <a:extLst>
              <a:ext uri="{FF2B5EF4-FFF2-40B4-BE49-F238E27FC236}">
                <a16:creationId xmlns:a16="http://schemas.microsoft.com/office/drawing/2014/main" id="{042F4FF1-E577-EC4B-84AE-BBA6823FD42D}"/>
              </a:ext>
            </a:extLst>
          </p:cNvPr>
          <p:cNvGraphicFramePr>
            <a:graphicFrameLocks noGrp="1" noChangeAspect="1"/>
          </p:cNvGraphicFramePr>
          <p:nvPr>
            <p:ph idx="1"/>
          </p:nvPr>
        </p:nvGraphicFramePr>
        <p:xfrm>
          <a:off x="2286000" y="1781175"/>
          <a:ext cx="4038600" cy="1201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35394900" imgH="10528300" progId="Equation.3">
                  <p:embed/>
                </p:oleObj>
              </mc:Choice>
              <mc:Fallback>
                <p:oleObj name="Equation" r:id="rId6" imgW="35394900" imgH="10528300" progId="Equation.3">
                  <p:embed/>
                  <p:pic>
                    <p:nvPicPr>
                      <p:cNvPr id="0" name="Object 8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0" y="1781175"/>
                        <a:ext cx="4038600" cy="12017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13">
            <a:extLst>
              <a:ext uri="{FF2B5EF4-FFF2-40B4-BE49-F238E27FC236}">
                <a16:creationId xmlns:a16="http://schemas.microsoft.com/office/drawing/2014/main" id="{D539650F-A567-A64F-9D6D-52B77977EE08}"/>
              </a:ext>
            </a:extLst>
          </p:cNvPr>
          <p:cNvGrpSpPr>
            <a:grpSpLocks/>
          </p:cNvGrpSpPr>
          <p:nvPr/>
        </p:nvGrpSpPr>
        <p:grpSpPr bwMode="auto">
          <a:xfrm>
            <a:off x="838200" y="5867400"/>
            <a:ext cx="7431088" cy="687388"/>
            <a:chOff x="528" y="3696"/>
            <a:chExt cx="4681" cy="433"/>
          </a:xfrm>
        </p:grpSpPr>
        <p:pic>
          <p:nvPicPr>
            <p:cNvPr id="65544" name="Picture 7" descr="Edittex">
              <a:extLst>
                <a:ext uri="{FF2B5EF4-FFF2-40B4-BE49-F238E27FC236}">
                  <a16:creationId xmlns:a16="http://schemas.microsoft.com/office/drawing/2014/main" id="{B92AD53B-7744-CF45-AF16-AAEB6B0F5ED2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1"/>
              </p:custDataLst>
            </p:nvPr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8" y="3696"/>
              <a:ext cx="4681" cy="4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5545" name="Rectangle 11">
              <a:extLst>
                <a:ext uri="{FF2B5EF4-FFF2-40B4-BE49-F238E27FC236}">
                  <a16:creationId xmlns:a16="http://schemas.microsoft.com/office/drawing/2014/main" id="{67BD8444-1049-0D44-9138-4B8FDF92EB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" y="3696"/>
              <a:ext cx="432" cy="4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2400" i="1">
                  <a:solidFill>
                    <a:schemeClr val="tx1"/>
                  </a:solidFill>
                  <a:latin typeface="Times New Roman" panose="02020603050405020304" pitchFamily="18" charset="0"/>
                </a:rPr>
                <a:t>M</a:t>
              </a: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Title 1">
            <a:extLst>
              <a:ext uri="{FF2B5EF4-FFF2-40B4-BE49-F238E27FC236}">
                <a16:creationId xmlns:a16="http://schemas.microsoft.com/office/drawing/2014/main" id="{6CDDFBB0-3B83-3547-A6C7-A4D08590CB4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Simpler Derivation of E(</a:t>
            </a:r>
            <a:r>
              <a:rPr lang="en-US" altLang="en-US" dirty="0" err="1"/>
              <a:t>u,v</a:t>
            </a:r>
            <a:r>
              <a:rPr lang="en-US" altLang="en-US" dirty="0"/>
              <a:t>)</a:t>
            </a:r>
          </a:p>
        </p:txBody>
      </p:sp>
      <p:graphicFrame>
        <p:nvGraphicFramePr>
          <p:cNvPr id="64514" name="Content Placeholder 2">
            <a:extLst>
              <a:ext uri="{FF2B5EF4-FFF2-40B4-BE49-F238E27FC236}">
                <a16:creationId xmlns:a16="http://schemas.microsoft.com/office/drawing/2014/main" id="{EC0E9A5A-C806-134E-A9F1-82498DC1279B}"/>
              </a:ext>
            </a:extLst>
          </p:cNvPr>
          <p:cNvGraphicFramePr>
            <a:graphicFrameLocks noGrp="1" noChangeAspect="1"/>
          </p:cNvGraphicFramePr>
          <p:nvPr>
            <p:ph idx="1"/>
          </p:nvPr>
        </p:nvGraphicFramePr>
        <p:xfrm>
          <a:off x="2128838" y="2557463"/>
          <a:ext cx="5038725" cy="3962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616200" imgH="2057400" progId="Equation.3">
                  <p:embed/>
                </p:oleObj>
              </mc:Choice>
              <mc:Fallback>
                <p:oleObj name="Equation" r:id="rId2" imgW="2616200" imgH="2057400" progId="Equation.3">
                  <p:embed/>
                  <p:pic>
                    <p:nvPicPr>
                      <p:cNvPr id="0" name="Content Placeholder 2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28838" y="2557463"/>
                        <a:ext cx="5038725" cy="39624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4515" name="Object 3">
            <a:extLst>
              <a:ext uri="{FF2B5EF4-FFF2-40B4-BE49-F238E27FC236}">
                <a16:creationId xmlns:a16="http://schemas.microsoft.com/office/drawing/2014/main" id="{7F00F037-BC23-1D4A-ABA7-B2A49527265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371600" y="1417638"/>
          <a:ext cx="6553200" cy="901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63779400" imgH="8775700" progId="">
                  <p:embed/>
                </p:oleObj>
              </mc:Choice>
              <mc:Fallback>
                <p:oleObj name="Equation" r:id="rId4" imgW="63779400" imgH="8775700" progId="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1600" y="1417638"/>
                        <a:ext cx="6553200" cy="901700"/>
                      </a:xfrm>
                      <a:prstGeom prst="rect">
                        <a:avLst/>
                      </a:prstGeom>
                      <a:solidFill>
                        <a:srgbClr val="67D967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7" name="Picture 2">
            <a:extLst>
              <a:ext uri="{FF2B5EF4-FFF2-40B4-BE49-F238E27FC236}">
                <a16:creationId xmlns:a16="http://schemas.microsoft.com/office/drawing/2014/main" id="{1331F01F-D5F5-134A-8EDD-4F4601882F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401763"/>
            <a:ext cx="8534400" cy="4846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18" name="Oval 3">
            <a:extLst>
              <a:ext uri="{FF2B5EF4-FFF2-40B4-BE49-F238E27FC236}">
                <a16:creationId xmlns:a16="http://schemas.microsoft.com/office/drawing/2014/main" id="{D8962A4A-DDAC-1A49-8933-851D25ECED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535363"/>
            <a:ext cx="228600" cy="228600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8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219" name="Oval 4">
            <a:extLst>
              <a:ext uri="{FF2B5EF4-FFF2-40B4-BE49-F238E27FC236}">
                <a16:creationId xmlns:a16="http://schemas.microsoft.com/office/drawing/2014/main" id="{4769E81B-66D4-CF47-B53B-7458220BDA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77000" y="3535363"/>
            <a:ext cx="228600" cy="228600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8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220" name="Oval 6">
            <a:extLst>
              <a:ext uri="{FF2B5EF4-FFF2-40B4-BE49-F238E27FC236}">
                <a16:creationId xmlns:a16="http://schemas.microsoft.com/office/drawing/2014/main" id="{63CD366C-27F8-6A41-BE58-DB9FE1F890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2600" y="3048000"/>
            <a:ext cx="228600" cy="2286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8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221" name="Oval 7">
            <a:extLst>
              <a:ext uri="{FF2B5EF4-FFF2-40B4-BE49-F238E27FC236}">
                <a16:creationId xmlns:a16="http://schemas.microsoft.com/office/drawing/2014/main" id="{EFF61F82-A4A3-0A40-95E3-5258DE9492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2200" y="3048000"/>
            <a:ext cx="228600" cy="2286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8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222" name="Oval 8">
            <a:extLst>
              <a:ext uri="{FF2B5EF4-FFF2-40B4-BE49-F238E27FC236}">
                <a16:creationId xmlns:a16="http://schemas.microsoft.com/office/drawing/2014/main" id="{773C4CE4-45CE-CD4E-A303-B32889DFF3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43200" y="3048000"/>
            <a:ext cx="228600" cy="228600"/>
          </a:xfrm>
          <a:prstGeom prst="ellipse">
            <a:avLst/>
          </a:prstGeom>
          <a:solidFill>
            <a:srgbClr val="FF66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8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223" name="Oval 9">
            <a:extLst>
              <a:ext uri="{FF2B5EF4-FFF2-40B4-BE49-F238E27FC236}">
                <a16:creationId xmlns:a16="http://schemas.microsoft.com/office/drawing/2014/main" id="{A4C3CD0A-0925-BA4B-B384-198E80664E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15200" y="3048000"/>
            <a:ext cx="228600" cy="228600"/>
          </a:xfrm>
          <a:prstGeom prst="ellipse">
            <a:avLst/>
          </a:prstGeom>
          <a:solidFill>
            <a:srgbClr val="FF66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8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224" name="Oval 10">
            <a:extLst>
              <a:ext uri="{FF2B5EF4-FFF2-40B4-BE49-F238E27FC236}">
                <a16:creationId xmlns:a16="http://schemas.microsoft.com/office/drawing/2014/main" id="{A3C317AD-03EC-764D-8F22-92E07267B7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2200" y="3962400"/>
            <a:ext cx="228600" cy="2286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8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225" name="Oval 11">
            <a:extLst>
              <a:ext uri="{FF2B5EF4-FFF2-40B4-BE49-F238E27FC236}">
                <a16:creationId xmlns:a16="http://schemas.microsoft.com/office/drawing/2014/main" id="{60CB03F5-CF88-DD4F-8546-D4A581FF4B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34200" y="3962400"/>
            <a:ext cx="228600" cy="2286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8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226" name="Oval 12">
            <a:extLst>
              <a:ext uri="{FF2B5EF4-FFF2-40B4-BE49-F238E27FC236}">
                <a16:creationId xmlns:a16="http://schemas.microsoft.com/office/drawing/2014/main" id="{0E4E76F4-11B7-CC42-9F46-87BCDD0DF9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1600" y="5638800"/>
            <a:ext cx="228600" cy="228600"/>
          </a:xfrm>
          <a:prstGeom prst="ellipse">
            <a:avLst/>
          </a:prstGeom>
          <a:solidFill>
            <a:srgbClr val="3366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8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227" name="Oval 13">
            <a:extLst>
              <a:ext uri="{FF2B5EF4-FFF2-40B4-BE49-F238E27FC236}">
                <a16:creationId xmlns:a16="http://schemas.microsoft.com/office/drawing/2014/main" id="{3CA2A614-0DF8-944D-9483-BF734FACC9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15000" y="5638800"/>
            <a:ext cx="228600" cy="228600"/>
          </a:xfrm>
          <a:prstGeom prst="ellipse">
            <a:avLst/>
          </a:prstGeom>
          <a:solidFill>
            <a:srgbClr val="3366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8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228" name="Oval 14">
            <a:extLst>
              <a:ext uri="{FF2B5EF4-FFF2-40B4-BE49-F238E27FC236}">
                <a16:creationId xmlns:a16="http://schemas.microsoft.com/office/drawing/2014/main" id="{710AF401-8662-8B46-B82E-E753A5EFB8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9000" y="2286000"/>
            <a:ext cx="228600" cy="228600"/>
          </a:xfrm>
          <a:prstGeom prst="ellipse">
            <a:avLst/>
          </a:prstGeom>
          <a:solidFill>
            <a:srgbClr val="80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8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229" name="Oval 15">
            <a:extLst>
              <a:ext uri="{FF2B5EF4-FFF2-40B4-BE49-F238E27FC236}">
                <a16:creationId xmlns:a16="http://schemas.microsoft.com/office/drawing/2014/main" id="{E08FE21B-7C02-4243-977B-88E5206225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72400" y="2286000"/>
            <a:ext cx="228600" cy="228600"/>
          </a:xfrm>
          <a:prstGeom prst="ellipse">
            <a:avLst/>
          </a:prstGeom>
          <a:solidFill>
            <a:srgbClr val="80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8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230" name="Oval 16">
            <a:extLst>
              <a:ext uri="{FF2B5EF4-FFF2-40B4-BE49-F238E27FC236}">
                <a16:creationId xmlns:a16="http://schemas.microsoft.com/office/drawing/2014/main" id="{AFA76ECD-8B20-0047-9E06-EF7803C442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2400" y="5715000"/>
            <a:ext cx="228600" cy="228600"/>
          </a:xfrm>
          <a:prstGeom prst="ellipse">
            <a:avLst/>
          </a:prstGeom>
          <a:solidFill>
            <a:srgbClr val="FFCC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8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231" name="Oval 17">
            <a:extLst>
              <a:ext uri="{FF2B5EF4-FFF2-40B4-BE49-F238E27FC236}">
                <a16:creationId xmlns:a16="http://schemas.microsoft.com/office/drawing/2014/main" id="{AA0C6BC6-9557-C849-8FF2-CBDE610BD0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34400" y="5715000"/>
            <a:ext cx="228600" cy="228600"/>
          </a:xfrm>
          <a:prstGeom prst="ellipse">
            <a:avLst/>
          </a:prstGeom>
          <a:solidFill>
            <a:srgbClr val="FFCC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8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232" name="Oval 18">
            <a:extLst>
              <a:ext uri="{FF2B5EF4-FFF2-40B4-BE49-F238E27FC236}">
                <a16:creationId xmlns:a16="http://schemas.microsoft.com/office/drawing/2014/main" id="{F75361AE-36AA-8A45-BD11-60E4C4884E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0" y="2286000"/>
            <a:ext cx="228600" cy="228600"/>
          </a:xfrm>
          <a:prstGeom prst="ellipse">
            <a:avLst/>
          </a:prstGeom>
          <a:solidFill>
            <a:srgbClr val="993366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8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233" name="Oval 19">
            <a:extLst>
              <a:ext uri="{FF2B5EF4-FFF2-40B4-BE49-F238E27FC236}">
                <a16:creationId xmlns:a16="http://schemas.microsoft.com/office/drawing/2014/main" id="{AA969B69-B91F-974D-8359-1AFD48AAA5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10200" y="2362200"/>
            <a:ext cx="228600" cy="228600"/>
          </a:xfrm>
          <a:prstGeom prst="ellipse">
            <a:avLst/>
          </a:prstGeom>
          <a:solidFill>
            <a:srgbClr val="993366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8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234" name="Line 20">
            <a:extLst>
              <a:ext uri="{FF2B5EF4-FFF2-40B4-BE49-F238E27FC236}">
                <a16:creationId xmlns:a16="http://schemas.microsoft.com/office/drawing/2014/main" id="{FC30CA50-08C3-8845-AF42-2FFFE225012A}"/>
              </a:ext>
            </a:extLst>
          </p:cNvPr>
          <p:cNvSpPr>
            <a:spLocks noChangeShapeType="1"/>
          </p:cNvSpPr>
          <p:nvPr/>
        </p:nvSpPr>
        <p:spPr bwMode="auto">
          <a:xfrm>
            <a:off x="762000" y="2209800"/>
            <a:ext cx="3581400" cy="838200"/>
          </a:xfrm>
          <a:prstGeom prst="line">
            <a:avLst/>
          </a:prstGeom>
          <a:noFill/>
          <a:ln w="38100">
            <a:solidFill>
              <a:srgbClr val="FF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235" name="Line 21">
            <a:extLst>
              <a:ext uri="{FF2B5EF4-FFF2-40B4-BE49-F238E27FC236}">
                <a16:creationId xmlns:a16="http://schemas.microsoft.com/office/drawing/2014/main" id="{ECF71995-EEC6-ED4F-8739-C665B92AEBA2}"/>
              </a:ext>
            </a:extLst>
          </p:cNvPr>
          <p:cNvSpPr>
            <a:spLocks noChangeShapeType="1"/>
          </p:cNvSpPr>
          <p:nvPr/>
        </p:nvSpPr>
        <p:spPr bwMode="auto">
          <a:xfrm>
            <a:off x="533400" y="2895600"/>
            <a:ext cx="3276600" cy="762000"/>
          </a:xfrm>
          <a:prstGeom prst="line">
            <a:avLst/>
          </a:prstGeom>
          <a:noFill/>
          <a:ln w="38100">
            <a:solidFill>
              <a:srgbClr val="FF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236" name="Line 22">
            <a:extLst>
              <a:ext uri="{FF2B5EF4-FFF2-40B4-BE49-F238E27FC236}">
                <a16:creationId xmlns:a16="http://schemas.microsoft.com/office/drawing/2014/main" id="{F5D1E684-D851-9642-B62C-D12ED4C182BA}"/>
              </a:ext>
            </a:extLst>
          </p:cNvPr>
          <p:cNvSpPr>
            <a:spLocks noChangeShapeType="1"/>
          </p:cNvSpPr>
          <p:nvPr/>
        </p:nvSpPr>
        <p:spPr bwMode="auto">
          <a:xfrm>
            <a:off x="762000" y="3733800"/>
            <a:ext cx="2971800" cy="609600"/>
          </a:xfrm>
          <a:prstGeom prst="line">
            <a:avLst/>
          </a:prstGeom>
          <a:noFill/>
          <a:ln w="38100">
            <a:solidFill>
              <a:srgbClr val="FF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237" name="Line 23">
            <a:extLst>
              <a:ext uri="{FF2B5EF4-FFF2-40B4-BE49-F238E27FC236}">
                <a16:creationId xmlns:a16="http://schemas.microsoft.com/office/drawing/2014/main" id="{50FEA393-0882-4243-B697-721C2E2E034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62600" y="2590800"/>
            <a:ext cx="2895600" cy="685800"/>
          </a:xfrm>
          <a:prstGeom prst="line">
            <a:avLst/>
          </a:prstGeom>
          <a:noFill/>
          <a:ln w="38100">
            <a:solidFill>
              <a:srgbClr val="FF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238" name="Line 24">
            <a:extLst>
              <a:ext uri="{FF2B5EF4-FFF2-40B4-BE49-F238E27FC236}">
                <a16:creationId xmlns:a16="http://schemas.microsoft.com/office/drawing/2014/main" id="{196AEFEF-6E8E-7F49-BD14-485B3CDD36E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62600" y="3200400"/>
            <a:ext cx="2895600" cy="609600"/>
          </a:xfrm>
          <a:prstGeom prst="line">
            <a:avLst/>
          </a:prstGeom>
          <a:noFill/>
          <a:ln w="38100">
            <a:solidFill>
              <a:srgbClr val="FF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239" name="Line 25">
            <a:extLst>
              <a:ext uri="{FF2B5EF4-FFF2-40B4-BE49-F238E27FC236}">
                <a16:creationId xmlns:a16="http://schemas.microsoft.com/office/drawing/2014/main" id="{1A346DAD-1E8F-0943-B0A5-0EDF58B8345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791200" y="3886200"/>
            <a:ext cx="2743200" cy="381000"/>
          </a:xfrm>
          <a:prstGeom prst="line">
            <a:avLst/>
          </a:prstGeom>
          <a:noFill/>
          <a:ln w="38100">
            <a:solidFill>
              <a:srgbClr val="FF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240" name="Title 25">
            <a:extLst>
              <a:ext uri="{FF2B5EF4-FFF2-40B4-BE49-F238E27FC236}">
                <a16:creationId xmlns:a16="http://schemas.microsoft.com/office/drawing/2014/main" id="{FAFED0F9-2F54-9C4C-942D-1C7ACCBADEA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152400"/>
            <a:ext cx="8229600" cy="914400"/>
          </a:xfrm>
        </p:spPr>
        <p:txBody>
          <a:bodyPr/>
          <a:lstStyle/>
          <a:p>
            <a:r>
              <a:rPr lang="en-US" altLang="en-US" sz="4000"/>
              <a:t>Example: estimating fundamental matrix that corresponds two views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7585" name="Object 2">
            <a:extLst>
              <a:ext uri="{FF2B5EF4-FFF2-40B4-BE49-F238E27FC236}">
                <a16:creationId xmlns:a16="http://schemas.microsoft.com/office/drawing/2014/main" id="{4B921062-D138-B941-8861-AA0E503B682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597150" y="1244600"/>
          <a:ext cx="5556250" cy="149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41249600" imgH="11112500" progId="Equation.3">
                  <p:embed/>
                </p:oleObj>
              </mc:Choice>
              <mc:Fallback>
                <p:oleObj name="Equation" r:id="rId3" imgW="41249600" imgH="1111250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97150" y="1244600"/>
                        <a:ext cx="5556250" cy="1498600"/>
                      </a:xfrm>
                      <a:prstGeom prst="rect">
                        <a:avLst/>
                      </a:prstGeom>
                      <a:solidFill>
                        <a:schemeClr val="accent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" name="Object 3">
            <a:extLst>
              <a:ext uri="{FF2B5EF4-FFF2-40B4-BE49-F238E27FC236}">
                <a16:creationId xmlns:a16="http://schemas.microsoft.com/office/drawing/2014/main" id="{4A407E97-0440-9744-A6BB-E48B54A13C7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687638" y="5362575"/>
          <a:ext cx="1428750" cy="984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3169900" imgH="9067800" progId="Equation.3">
                  <p:embed/>
                </p:oleObj>
              </mc:Choice>
              <mc:Fallback>
                <p:oleObj name="Equation" r:id="rId5" imgW="13169900" imgH="90678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87638" y="5362575"/>
                        <a:ext cx="1428750" cy="984250"/>
                      </a:xfrm>
                      <a:prstGeom prst="rect">
                        <a:avLst/>
                      </a:prstGeom>
                      <a:solidFill>
                        <a:schemeClr val="accent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Picture 10" descr="hessian1">
            <a:extLst>
              <a:ext uri="{FF2B5EF4-FFF2-40B4-BE49-F238E27FC236}">
                <a16:creationId xmlns:a16="http://schemas.microsoft.com/office/drawing/2014/main" id="{4EFD1DB7-A35F-0C45-B5E7-E4D7F8C30A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113" y="3990975"/>
            <a:ext cx="1655762" cy="1317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7" descr="hessian">
            <a:extLst>
              <a:ext uri="{FF2B5EF4-FFF2-40B4-BE49-F238E27FC236}">
                <a16:creationId xmlns:a16="http://schemas.microsoft.com/office/drawing/2014/main" id="{38FEDB58-F3B8-CB49-A0DC-9F91D77A78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29" t="9563" r="47212" b="45161"/>
          <a:stretch>
            <a:fillRect/>
          </a:stretch>
        </p:blipFill>
        <p:spPr bwMode="auto">
          <a:xfrm>
            <a:off x="2606675" y="4013200"/>
            <a:ext cx="1619250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8" descr="hessian">
            <a:extLst>
              <a:ext uri="{FF2B5EF4-FFF2-40B4-BE49-F238E27FC236}">
                <a16:creationId xmlns:a16="http://schemas.microsoft.com/office/drawing/2014/main" id="{68BD1963-E413-104B-9356-72364D407A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55" t="54877" r="45802"/>
          <a:stretch>
            <a:fillRect/>
          </a:stretch>
        </p:blipFill>
        <p:spPr bwMode="auto">
          <a:xfrm>
            <a:off x="6762750" y="4013200"/>
            <a:ext cx="1700213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9" descr="hessian">
            <a:extLst>
              <a:ext uri="{FF2B5EF4-FFF2-40B4-BE49-F238E27FC236}">
                <a16:creationId xmlns:a16="http://schemas.microsoft.com/office/drawing/2014/main" id="{BBCC7DE9-DD02-524F-BED2-1CD22A58F6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23" t="54877"/>
          <a:stretch>
            <a:fillRect/>
          </a:stretch>
        </p:blipFill>
        <p:spPr bwMode="auto">
          <a:xfrm>
            <a:off x="4668838" y="4013200"/>
            <a:ext cx="1673225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411078" name="Object 4">
            <a:extLst>
              <a:ext uri="{FF2B5EF4-FFF2-40B4-BE49-F238E27FC236}">
                <a16:creationId xmlns:a16="http://schemas.microsoft.com/office/drawing/2014/main" id="{6E6A32C8-688F-9749-A23F-A6EF045CDBF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745038" y="5362575"/>
          <a:ext cx="1460500" cy="1047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13462000" imgH="9652000" progId="Equation.3">
                  <p:embed/>
                </p:oleObj>
              </mc:Choice>
              <mc:Fallback>
                <p:oleObj name="Equation" r:id="rId9" imgW="13462000" imgH="96520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45038" y="5362575"/>
                        <a:ext cx="1460500" cy="1047750"/>
                      </a:xfrm>
                      <a:prstGeom prst="rect">
                        <a:avLst/>
                      </a:prstGeom>
                      <a:solidFill>
                        <a:schemeClr val="accent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11079" name="Object 5">
            <a:extLst>
              <a:ext uri="{FF2B5EF4-FFF2-40B4-BE49-F238E27FC236}">
                <a16:creationId xmlns:a16="http://schemas.microsoft.com/office/drawing/2014/main" id="{233356DB-B60B-5E44-AD28-A1A560224E3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497638" y="5362575"/>
          <a:ext cx="2222500" cy="1047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20485100" imgH="9652000" progId="Equation.3">
                  <p:embed/>
                </p:oleObj>
              </mc:Choice>
              <mc:Fallback>
                <p:oleObj name="Equation" r:id="rId11" imgW="20485100" imgH="96520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97638" y="5362575"/>
                        <a:ext cx="2222500" cy="1047750"/>
                      </a:xfrm>
                      <a:prstGeom prst="rect">
                        <a:avLst/>
                      </a:prstGeom>
                      <a:solidFill>
                        <a:schemeClr val="accent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7593" name="Text Box 6">
            <a:extLst>
              <a:ext uri="{FF2B5EF4-FFF2-40B4-BE49-F238E27FC236}">
                <a16:creationId xmlns:a16="http://schemas.microsoft.com/office/drawing/2014/main" id="{621BBDFE-11D1-9A43-B867-5B111F1C35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7263" y="2771775"/>
            <a:ext cx="7813675" cy="95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2800" b="0">
                <a:latin typeface="Arial" panose="020B0604020202020204" pitchFamily="34" charset="0"/>
                <a:sym typeface="Symbol" pitchFamily="2" charset="2"/>
              </a:rPr>
              <a:t>2 x 2 matrix of image derivatives (averaged in neighborhood of a point).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C954A47-C48D-C147-BEB3-190FE2CDEE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8650" y="5619750"/>
            <a:ext cx="149701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 b="0">
                <a:latin typeface="Arial" panose="020B0604020202020204" pitchFamily="34" charset="0"/>
              </a:rPr>
              <a:t>Notation:</a:t>
            </a:r>
          </a:p>
        </p:txBody>
      </p:sp>
      <p:sp>
        <p:nvSpPr>
          <p:cNvPr id="67595" name="Title 1">
            <a:extLst>
              <a:ext uri="{FF2B5EF4-FFF2-40B4-BE49-F238E27FC236}">
                <a16:creationId xmlns:a16="http://schemas.microsoft.com/office/drawing/2014/main" id="{696D816C-60F0-CF48-A869-A39EFBEFA8E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Corners as distinctive Interest Points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1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1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Text Box 3">
            <a:extLst>
              <a:ext uri="{FF2B5EF4-FFF2-40B4-BE49-F238E27FC236}">
                <a16:creationId xmlns:a16="http://schemas.microsoft.com/office/drawing/2014/main" id="{637AD8D5-262C-D74B-8A76-C6A73C0DC9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1484313"/>
            <a:ext cx="8001000" cy="954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2800" b="0">
                <a:latin typeface="Arial" panose="020B0604020202020204" pitchFamily="34" charset="0"/>
              </a:rPr>
              <a:t>The surface </a:t>
            </a:r>
            <a:r>
              <a:rPr lang="en-US" altLang="en-US" sz="2800" b="0" i="1">
                <a:latin typeface="Arial" panose="020B0604020202020204" pitchFamily="34" charset="0"/>
              </a:rPr>
              <a:t>E</a:t>
            </a:r>
            <a:r>
              <a:rPr lang="en-US" altLang="en-US" sz="2800" b="0">
                <a:latin typeface="Arial" panose="020B0604020202020204" pitchFamily="34" charset="0"/>
              </a:rPr>
              <a:t>(</a:t>
            </a:r>
            <a:r>
              <a:rPr lang="en-US" altLang="en-US" sz="2800" b="0" i="1">
                <a:latin typeface="Arial" panose="020B0604020202020204" pitchFamily="34" charset="0"/>
              </a:rPr>
              <a:t>u</a:t>
            </a:r>
            <a:r>
              <a:rPr lang="en-US" altLang="en-US" sz="2800" b="0">
                <a:latin typeface="Arial" panose="020B0604020202020204" pitchFamily="34" charset="0"/>
              </a:rPr>
              <a:t>,</a:t>
            </a:r>
            <a:r>
              <a:rPr lang="en-US" altLang="en-US" sz="2800" b="0" i="1">
                <a:latin typeface="Arial" panose="020B0604020202020204" pitchFamily="34" charset="0"/>
              </a:rPr>
              <a:t>v</a:t>
            </a:r>
            <a:r>
              <a:rPr lang="en-US" altLang="en-US" sz="2800" b="0">
                <a:latin typeface="Arial" panose="020B0604020202020204" pitchFamily="34" charset="0"/>
              </a:rPr>
              <a:t>) is locally approximated by a quadratic form. Let’s try to understand its shape.</a:t>
            </a:r>
          </a:p>
        </p:txBody>
      </p:sp>
      <p:sp>
        <p:nvSpPr>
          <p:cNvPr id="69634" name="Rectangle 7">
            <a:extLst>
              <a:ext uri="{FF2B5EF4-FFF2-40B4-BE49-F238E27FC236}">
                <a16:creationId xmlns:a16="http://schemas.microsoft.com/office/drawing/2014/main" id="{F11E3CBD-B54A-8549-AA4C-0AF099AC103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Interpreting the second moment matrix</a:t>
            </a:r>
          </a:p>
        </p:txBody>
      </p:sp>
      <p:pic>
        <p:nvPicPr>
          <p:cNvPr id="69635" name="Picture 16">
            <a:extLst>
              <a:ext uri="{FF2B5EF4-FFF2-40B4-BE49-F238E27FC236}">
                <a16:creationId xmlns:a16="http://schemas.microsoft.com/office/drawing/2014/main" id="{C9A3B5AA-2669-2047-8D29-2B9554D5EC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2667000"/>
            <a:ext cx="3987800" cy="3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69636" name="Object 8">
            <a:extLst>
              <a:ext uri="{FF2B5EF4-FFF2-40B4-BE49-F238E27FC236}">
                <a16:creationId xmlns:a16="http://schemas.microsoft.com/office/drawing/2014/main" id="{2AF9FAFE-7C7E-BF4D-8B7F-C63C5A9D50B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33400" y="2743200"/>
          <a:ext cx="4038600" cy="1201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35394900" imgH="10528300" progId="Equation.3">
                  <p:embed/>
                </p:oleObj>
              </mc:Choice>
              <mc:Fallback>
                <p:oleObj name="Equation" r:id="rId4" imgW="35394900" imgH="1052830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2743200"/>
                        <a:ext cx="4038600" cy="1201738"/>
                      </a:xfrm>
                      <a:prstGeom prst="rect">
                        <a:avLst/>
                      </a:prstGeom>
                      <a:solidFill>
                        <a:schemeClr val="accent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9637" name="Object 2">
            <a:extLst>
              <a:ext uri="{FF2B5EF4-FFF2-40B4-BE49-F238E27FC236}">
                <a16:creationId xmlns:a16="http://schemas.microsoft.com/office/drawing/2014/main" id="{42DB59B5-5DA3-624B-B4D3-03181B0B705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04800" y="4267200"/>
          <a:ext cx="4495800" cy="1303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40373300" imgH="11696700" progId="Equation.3">
                  <p:embed/>
                </p:oleObj>
              </mc:Choice>
              <mc:Fallback>
                <p:oleObj name="Equation" r:id="rId6" imgW="40373300" imgH="1169670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" y="4267200"/>
                        <a:ext cx="4495800" cy="1303338"/>
                      </a:xfrm>
                      <a:prstGeom prst="rect">
                        <a:avLst/>
                      </a:prstGeom>
                      <a:solidFill>
                        <a:schemeClr val="accent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1" name="Text Box 3">
            <a:extLst>
              <a:ext uri="{FF2B5EF4-FFF2-40B4-BE49-F238E27FC236}">
                <a16:creationId xmlns:a16="http://schemas.microsoft.com/office/drawing/2014/main" id="{03D3324F-02D3-BF43-8C55-C24BEF0BBD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1560513"/>
            <a:ext cx="6858000" cy="954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2800" b="0">
                <a:latin typeface="Arial" panose="020B0604020202020204" pitchFamily="34" charset="0"/>
              </a:rPr>
              <a:t>First, consider the axis-aligned case (gradients are either horizontal or vertical)</a:t>
            </a:r>
          </a:p>
        </p:txBody>
      </p:sp>
      <p:sp>
        <p:nvSpPr>
          <p:cNvPr id="5124" name="Text Box 4">
            <a:extLst>
              <a:ext uri="{FF2B5EF4-FFF2-40B4-BE49-F238E27FC236}">
                <a16:creationId xmlns:a16="http://schemas.microsoft.com/office/drawing/2014/main" id="{FEF5C586-4F88-6A48-9762-8E7C46F1C9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4343400"/>
            <a:ext cx="8229600" cy="1938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2400" b="0">
                <a:latin typeface="Arial" panose="020B0604020202020204" pitchFamily="34" charset="0"/>
              </a:rPr>
              <a:t>Here, </a:t>
            </a:r>
            <a:r>
              <a:rPr lang="el-GR" altLang="en-US" sz="2400" b="0">
                <a:latin typeface="Arial" panose="020B0604020202020204" pitchFamily="34" charset="0"/>
              </a:rPr>
              <a:t>λ</a:t>
            </a:r>
            <a:r>
              <a:rPr lang="en-US" altLang="en-US" sz="2400" b="0" baseline="-25000">
                <a:latin typeface="Arial" panose="020B0604020202020204" pitchFamily="34" charset="0"/>
              </a:rPr>
              <a:t>1 </a:t>
            </a:r>
            <a:r>
              <a:rPr lang="en-US" altLang="en-US" sz="2400" b="0">
                <a:latin typeface="Arial" panose="020B0604020202020204" pitchFamily="34" charset="0"/>
              </a:rPr>
              <a:t>and </a:t>
            </a:r>
            <a:r>
              <a:rPr lang="el-GR" altLang="en-US" sz="2400" b="0">
                <a:latin typeface="Arial" panose="020B0604020202020204" pitchFamily="34" charset="0"/>
              </a:rPr>
              <a:t>λ</a:t>
            </a:r>
            <a:r>
              <a:rPr lang="en-US" altLang="en-US" sz="2400" b="0" baseline="-25000">
                <a:latin typeface="Arial" panose="020B0604020202020204" pitchFamily="34" charset="0"/>
              </a:rPr>
              <a:t>2  </a:t>
            </a:r>
            <a:r>
              <a:rPr lang="en-US" altLang="en-US" sz="2400" b="0">
                <a:latin typeface="Arial" panose="020B0604020202020204" pitchFamily="34" charset="0"/>
              </a:rPr>
              <a:t>are eigenvalues of M (and R is a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2400" b="0">
                <a:latin typeface="Arial" panose="020B0604020202020204" pitchFamily="34" charset="0"/>
              </a:rPr>
              <a:t>matrix consisting of eigenvectors)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2400" b="0">
                <a:latin typeface="Arial" panose="020B0604020202020204" pitchFamily="34" charset="0"/>
              </a:rPr>
              <a:t>If either </a:t>
            </a:r>
            <a:r>
              <a:rPr lang="el-GR" altLang="en-US" sz="2400" b="0">
                <a:latin typeface="Arial" panose="020B0604020202020204" pitchFamily="34" charset="0"/>
              </a:rPr>
              <a:t>λ</a:t>
            </a:r>
            <a:r>
              <a:rPr lang="en-US" altLang="en-US" sz="2400" b="0">
                <a:latin typeface="Arial" panose="020B0604020202020204" pitchFamily="34" charset="0"/>
              </a:rPr>
              <a:t> is close to 0, then this is not a corner, so look for locations where both are large.</a:t>
            </a:r>
            <a:endParaRPr lang="en-US" altLang="en-US" sz="2000" b="0">
              <a:latin typeface="Symbol" pitchFamily="2" charset="2"/>
            </a:endParaRPr>
          </a:p>
        </p:txBody>
      </p:sp>
      <p:sp>
        <p:nvSpPr>
          <p:cNvPr id="71683" name="Rectangle 6">
            <a:extLst>
              <a:ext uri="{FF2B5EF4-FFF2-40B4-BE49-F238E27FC236}">
                <a16:creationId xmlns:a16="http://schemas.microsoft.com/office/drawing/2014/main" id="{AC8DCA3F-937D-A24F-93F1-968243777F6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Interpreting the second moment matrix</a:t>
            </a:r>
          </a:p>
        </p:txBody>
      </p:sp>
      <p:graphicFrame>
        <p:nvGraphicFramePr>
          <p:cNvPr id="71684" name="Object 2">
            <a:extLst>
              <a:ext uri="{FF2B5EF4-FFF2-40B4-BE49-F238E27FC236}">
                <a16:creationId xmlns:a16="http://schemas.microsoft.com/office/drawing/2014/main" id="{CDE057E3-1374-B84E-A6D0-06C7B252E37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50850" y="2776538"/>
          <a:ext cx="4495800" cy="1304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40373300" imgH="11696700" progId="Equation.3">
                  <p:embed/>
                </p:oleObj>
              </mc:Choice>
              <mc:Fallback>
                <p:oleObj name="Equation" r:id="rId3" imgW="40373300" imgH="1169670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0850" y="2776538"/>
                        <a:ext cx="4495800" cy="1304925"/>
                      </a:xfrm>
                      <a:prstGeom prst="rect">
                        <a:avLst/>
                      </a:prstGeom>
                      <a:solidFill>
                        <a:schemeClr val="accent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685" name="Object 4">
            <a:extLst>
              <a:ext uri="{FF2B5EF4-FFF2-40B4-BE49-F238E27FC236}">
                <a16:creationId xmlns:a16="http://schemas.microsoft.com/office/drawing/2014/main" id="{AEA4120D-BE39-B648-827B-9AAF5971AFC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181600" y="2776538"/>
          <a:ext cx="3151188" cy="1262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7800300" imgH="11112500" progId="Equation.3">
                  <p:embed/>
                </p:oleObj>
              </mc:Choice>
              <mc:Fallback>
                <p:oleObj name="Equation" r:id="rId5" imgW="27800300" imgH="111125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81600" y="2776538"/>
                        <a:ext cx="3151188" cy="1262062"/>
                      </a:xfrm>
                      <a:prstGeom prst="rect">
                        <a:avLst/>
                      </a:prstGeom>
                      <a:solidFill>
                        <a:schemeClr val="accent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686" name="Rectangle 1">
            <a:extLst>
              <a:ext uri="{FF2B5EF4-FFF2-40B4-BE49-F238E27FC236}">
                <a16:creationId xmlns:a16="http://schemas.microsoft.com/office/drawing/2014/main" id="{E396B296-769E-6F47-8E8C-1DB4DC11FE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6400" y="4081463"/>
            <a:ext cx="227488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 b="0">
                <a:latin typeface="Arial" panose="020B0604020202020204" pitchFamily="34" charset="0"/>
              </a:rPr>
              <a:t>Diagonalization of M</a:t>
            </a:r>
            <a:endParaRPr lang="en-US" altLang="en-US" sz="180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4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Text Box 20">
            <a:extLst>
              <a:ext uri="{FF2B5EF4-FFF2-40B4-BE49-F238E27FC236}">
                <a16:creationId xmlns:a16="http://schemas.microsoft.com/office/drawing/2014/main" id="{7F6B5165-3701-9248-A9E7-2020738A6D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819275"/>
            <a:ext cx="767556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 b="0">
                <a:latin typeface="Arial" panose="020B0604020202020204" pitchFamily="34" charset="0"/>
              </a:rPr>
              <a:t>Consider a horizontal “slice” of </a:t>
            </a:r>
            <a:r>
              <a:rPr lang="en-US" altLang="en-US" sz="2400" b="0" i="1">
                <a:latin typeface="Arial" panose="020B0604020202020204" pitchFamily="34" charset="0"/>
              </a:rPr>
              <a:t>E</a:t>
            </a:r>
            <a:r>
              <a:rPr lang="en-US" altLang="en-US" sz="2400" b="0">
                <a:latin typeface="Arial" panose="020B0604020202020204" pitchFamily="34" charset="0"/>
              </a:rPr>
              <a:t>(</a:t>
            </a:r>
            <a:r>
              <a:rPr lang="en-US" altLang="en-US" sz="2400" b="0" i="1">
                <a:latin typeface="Arial" panose="020B0604020202020204" pitchFamily="34" charset="0"/>
              </a:rPr>
              <a:t>u</a:t>
            </a:r>
            <a:r>
              <a:rPr lang="en-US" altLang="en-US" sz="2400" b="0">
                <a:latin typeface="Arial" panose="020B0604020202020204" pitchFamily="34" charset="0"/>
              </a:rPr>
              <a:t>, </a:t>
            </a:r>
            <a:r>
              <a:rPr lang="en-US" altLang="en-US" sz="2400" b="0" i="1">
                <a:latin typeface="Arial" panose="020B0604020202020204" pitchFamily="34" charset="0"/>
              </a:rPr>
              <a:t>v</a:t>
            </a:r>
            <a:r>
              <a:rPr lang="en-US" altLang="en-US" sz="2400" b="0">
                <a:latin typeface="Arial" panose="020B0604020202020204" pitchFamily="34" charset="0"/>
              </a:rPr>
              <a:t>):</a:t>
            </a:r>
          </a:p>
        </p:txBody>
      </p:sp>
      <p:sp>
        <p:nvSpPr>
          <p:cNvPr id="73730" name="Rectangle 2">
            <a:extLst>
              <a:ext uri="{FF2B5EF4-FFF2-40B4-BE49-F238E27FC236}">
                <a16:creationId xmlns:a16="http://schemas.microsoft.com/office/drawing/2014/main" id="{95165132-B88D-D74D-A5C0-49C42E57852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Interpreting the second moment matrix</a:t>
            </a:r>
          </a:p>
        </p:txBody>
      </p:sp>
      <p:sp>
        <p:nvSpPr>
          <p:cNvPr id="8197" name="Text Box 3">
            <a:extLst>
              <a:ext uri="{FF2B5EF4-FFF2-40B4-BE49-F238E27FC236}">
                <a16:creationId xmlns:a16="http://schemas.microsoft.com/office/drawing/2014/main" id="{323B5E92-113D-5E41-AA25-DF8DDE73E5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2433638"/>
            <a:ext cx="54864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2400" b="0">
                <a:latin typeface="Arial" panose="020B0604020202020204" pitchFamily="34" charset="0"/>
              </a:rPr>
              <a:t>This is the equation of an ellipse.</a:t>
            </a:r>
          </a:p>
        </p:txBody>
      </p:sp>
      <p:graphicFrame>
        <p:nvGraphicFramePr>
          <p:cNvPr id="73732" name="Object 18">
            <a:extLst>
              <a:ext uri="{FF2B5EF4-FFF2-40B4-BE49-F238E27FC236}">
                <a16:creationId xmlns:a16="http://schemas.microsoft.com/office/drawing/2014/main" id="{5DD0C85F-7A5C-7548-9077-F808ABFF810E}"/>
              </a:ext>
            </a:extLst>
          </p:cNvPr>
          <p:cNvGraphicFramePr>
            <a:graphicFrameLocks noGrp="1" noChangeAspect="1"/>
          </p:cNvGraphicFramePr>
          <p:nvPr>
            <p:ph idx="1"/>
          </p:nvPr>
        </p:nvGraphicFramePr>
        <p:xfrm>
          <a:off x="5943600" y="1595438"/>
          <a:ext cx="2743200" cy="922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31305500" imgH="10528300" progId="Equation.3">
                  <p:embed/>
                </p:oleObj>
              </mc:Choice>
              <mc:Fallback>
                <p:oleObj name="Equation" r:id="rId3" imgW="31305500" imgH="10528300" progId="Equation.3">
                  <p:embed/>
                  <p:pic>
                    <p:nvPicPr>
                      <p:cNvPr id="0" name="Object 18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43600" y="1595438"/>
                        <a:ext cx="2743200" cy="922337"/>
                      </a:xfrm>
                      <a:prstGeom prst="rect">
                        <a:avLst/>
                      </a:prstGeom>
                      <a:solidFill>
                        <a:schemeClr val="accent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3733" name="Picture 19">
            <a:extLst>
              <a:ext uri="{FF2B5EF4-FFF2-40B4-BE49-F238E27FC236}">
                <a16:creationId xmlns:a16="http://schemas.microsoft.com/office/drawing/2014/main" id="{C08E84E1-F27E-444C-8D85-871179E229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895600"/>
            <a:ext cx="6699250" cy="3581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73734" name="Object 8">
            <a:extLst>
              <a:ext uri="{FF2B5EF4-FFF2-40B4-BE49-F238E27FC236}">
                <a16:creationId xmlns:a16="http://schemas.microsoft.com/office/drawing/2014/main" id="{3FDB3456-EA94-4344-ADD1-579EFDE7341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359025" y="1111250"/>
          <a:ext cx="2378075" cy="70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35394900" imgH="10528300" progId="Equation.3">
                  <p:embed/>
                </p:oleObj>
              </mc:Choice>
              <mc:Fallback>
                <p:oleObj name="Equation" r:id="rId6" imgW="35394900" imgH="1052830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59025" y="1111250"/>
                        <a:ext cx="2378075" cy="708025"/>
                      </a:xfrm>
                      <a:prstGeom prst="rect">
                        <a:avLst/>
                      </a:prstGeom>
                      <a:solidFill>
                        <a:schemeClr val="accent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7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Text Box 20">
            <a:extLst>
              <a:ext uri="{FF2B5EF4-FFF2-40B4-BE49-F238E27FC236}">
                <a16:creationId xmlns:a16="http://schemas.microsoft.com/office/drawing/2014/main" id="{CC83B081-46B1-404B-954B-46A49C1FBD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1475" y="1412875"/>
            <a:ext cx="767556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 b="0">
                <a:latin typeface="Arial" panose="020B0604020202020204" pitchFamily="34" charset="0"/>
              </a:rPr>
              <a:t>Consider a horizontal “slice” of </a:t>
            </a:r>
            <a:r>
              <a:rPr lang="en-US" altLang="en-US" sz="2400" b="0" i="1">
                <a:latin typeface="Arial" panose="020B0604020202020204" pitchFamily="34" charset="0"/>
              </a:rPr>
              <a:t>E</a:t>
            </a:r>
            <a:r>
              <a:rPr lang="en-US" altLang="en-US" sz="2400" b="0">
                <a:latin typeface="Arial" panose="020B0604020202020204" pitchFamily="34" charset="0"/>
              </a:rPr>
              <a:t>(</a:t>
            </a:r>
            <a:r>
              <a:rPr lang="en-US" altLang="en-US" sz="2400" b="0" i="1">
                <a:latin typeface="Arial" panose="020B0604020202020204" pitchFamily="34" charset="0"/>
              </a:rPr>
              <a:t>u</a:t>
            </a:r>
            <a:r>
              <a:rPr lang="en-US" altLang="en-US" sz="2400" b="0">
                <a:latin typeface="Arial" panose="020B0604020202020204" pitchFamily="34" charset="0"/>
              </a:rPr>
              <a:t>, </a:t>
            </a:r>
            <a:r>
              <a:rPr lang="en-US" altLang="en-US" sz="2400" b="0" i="1">
                <a:latin typeface="Arial" panose="020B0604020202020204" pitchFamily="34" charset="0"/>
              </a:rPr>
              <a:t>v</a:t>
            </a:r>
            <a:r>
              <a:rPr lang="en-US" altLang="en-US" sz="2400" b="0">
                <a:latin typeface="Arial" panose="020B0604020202020204" pitchFamily="34" charset="0"/>
              </a:rPr>
              <a:t>):</a:t>
            </a:r>
          </a:p>
        </p:txBody>
      </p:sp>
      <p:sp>
        <p:nvSpPr>
          <p:cNvPr id="75778" name="Rectangle 2">
            <a:extLst>
              <a:ext uri="{FF2B5EF4-FFF2-40B4-BE49-F238E27FC236}">
                <a16:creationId xmlns:a16="http://schemas.microsoft.com/office/drawing/2014/main" id="{47CFC717-220F-3A44-8CDD-E4796DBBA5F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Interpreting the second moment matrix</a:t>
            </a:r>
          </a:p>
        </p:txBody>
      </p:sp>
      <p:sp>
        <p:nvSpPr>
          <p:cNvPr id="75779" name="Text Box 3">
            <a:extLst>
              <a:ext uri="{FF2B5EF4-FFF2-40B4-BE49-F238E27FC236}">
                <a16:creationId xmlns:a16="http://schemas.microsoft.com/office/drawing/2014/main" id="{400E9F11-464F-9646-A6F4-50FF8F32B0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1475" y="2027238"/>
            <a:ext cx="54864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2400" b="0">
                <a:latin typeface="Arial" panose="020B0604020202020204" pitchFamily="34" charset="0"/>
              </a:rPr>
              <a:t>This is the equation of an ellipse.</a:t>
            </a:r>
          </a:p>
        </p:txBody>
      </p:sp>
      <p:graphicFrame>
        <p:nvGraphicFramePr>
          <p:cNvPr id="75780" name="Object 4">
            <a:extLst>
              <a:ext uri="{FF2B5EF4-FFF2-40B4-BE49-F238E27FC236}">
                <a16:creationId xmlns:a16="http://schemas.microsoft.com/office/drawing/2014/main" id="{304E1E66-C74E-6D47-A8C8-A021F8D3E75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333875" y="2392363"/>
          <a:ext cx="2514600" cy="1006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7800300" imgH="11112500" progId="Equation.3">
                  <p:embed/>
                </p:oleObj>
              </mc:Choice>
              <mc:Fallback>
                <p:oleObj name="Equation" r:id="rId3" imgW="27800300" imgH="111125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33875" y="2392363"/>
                        <a:ext cx="2514600" cy="1006475"/>
                      </a:xfrm>
                      <a:prstGeom prst="rect">
                        <a:avLst/>
                      </a:prstGeom>
                      <a:solidFill>
                        <a:schemeClr val="accent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5781" name="Text Box 5">
            <a:extLst>
              <a:ext uri="{FF2B5EF4-FFF2-40B4-BE49-F238E27FC236}">
                <a16:creationId xmlns:a16="http://schemas.microsoft.com/office/drawing/2014/main" id="{B4BB5A49-E93F-4740-8CC2-91B10B8A13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1475" y="3322638"/>
            <a:ext cx="7315200" cy="147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2400" b="0" dirty="0">
                <a:latin typeface="Arial" panose="020B0604020202020204" pitchFamily="34" charset="0"/>
              </a:rPr>
              <a:t>The axis lengths of the ellipse are determined by the eigenvalues and the orientation is determined by </a:t>
            </a:r>
            <a:r>
              <a:rPr lang="en-US" altLang="en-US" sz="2400" b="0" i="1" dirty="0">
                <a:latin typeface="Arial" panose="020B0604020202020204" pitchFamily="34" charset="0"/>
              </a:rPr>
              <a:t>R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endParaRPr lang="en-US" altLang="en-US" sz="2800" b="0" dirty="0">
              <a:latin typeface="Arial" panose="020B0604020202020204" pitchFamily="34" charset="0"/>
            </a:endParaRPr>
          </a:p>
        </p:txBody>
      </p:sp>
      <p:grpSp>
        <p:nvGrpSpPr>
          <p:cNvPr id="75782" name="Group 21">
            <a:extLst>
              <a:ext uri="{FF2B5EF4-FFF2-40B4-BE49-F238E27FC236}">
                <a16:creationId xmlns:a16="http://schemas.microsoft.com/office/drawing/2014/main" id="{0A571AD0-3B71-EA43-ABD3-ED2FD73E61ED}"/>
              </a:ext>
            </a:extLst>
          </p:cNvPr>
          <p:cNvGrpSpPr>
            <a:grpSpLocks/>
          </p:cNvGrpSpPr>
          <p:nvPr/>
        </p:nvGrpSpPr>
        <p:grpSpPr bwMode="auto">
          <a:xfrm>
            <a:off x="2565400" y="4079875"/>
            <a:ext cx="5286375" cy="2778125"/>
            <a:chOff x="2254" y="2352"/>
            <a:chExt cx="3410" cy="1813"/>
          </a:xfrm>
        </p:grpSpPr>
        <p:sp>
          <p:nvSpPr>
            <p:cNvPr id="75785" name="Text Box 8">
              <a:extLst>
                <a:ext uri="{FF2B5EF4-FFF2-40B4-BE49-F238E27FC236}">
                  <a16:creationId xmlns:a16="http://schemas.microsoft.com/office/drawing/2014/main" id="{A2DD7D11-8B25-3144-BEFA-4C26C0EB899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56" y="2736"/>
              <a:ext cx="1008" cy="3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600" b="0">
                  <a:latin typeface="Arial" panose="020B0604020202020204" pitchFamily="34" charset="0"/>
                </a:rPr>
                <a:t>direction of the slowest change</a:t>
              </a:r>
              <a:endParaRPr lang="ru-RU" altLang="en-US" sz="1600" b="0">
                <a:latin typeface="Arial" panose="020B0604020202020204" pitchFamily="34" charset="0"/>
              </a:endParaRPr>
            </a:p>
          </p:txBody>
        </p:sp>
        <p:sp>
          <p:nvSpPr>
            <p:cNvPr id="75786" name="Text Box 9">
              <a:extLst>
                <a:ext uri="{FF2B5EF4-FFF2-40B4-BE49-F238E27FC236}">
                  <a16:creationId xmlns:a16="http://schemas.microsoft.com/office/drawing/2014/main" id="{406D7531-76E4-514E-BB3C-DA120E909CD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40" y="2352"/>
              <a:ext cx="1056" cy="3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600" b="0">
                  <a:latin typeface="Arial" panose="020B0604020202020204" pitchFamily="34" charset="0"/>
                </a:rPr>
                <a:t>direction of the fastest change</a:t>
              </a:r>
              <a:endParaRPr lang="ru-RU" altLang="en-US" sz="1600" b="0">
                <a:latin typeface="Arial" panose="020B0604020202020204" pitchFamily="34" charset="0"/>
              </a:endParaRPr>
            </a:p>
          </p:txBody>
        </p:sp>
        <p:sp>
          <p:nvSpPr>
            <p:cNvPr id="75787" name="Oval 11">
              <a:extLst>
                <a:ext uri="{FF2B5EF4-FFF2-40B4-BE49-F238E27FC236}">
                  <a16:creationId xmlns:a16="http://schemas.microsoft.com/office/drawing/2014/main" id="{1A74FD93-EA80-5143-89EE-2124D88F5D2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1106879">
              <a:off x="2254" y="2771"/>
              <a:ext cx="2448" cy="1217"/>
            </a:xfrm>
            <a:prstGeom prst="ellipse">
              <a:avLst/>
            </a:prstGeom>
            <a:solidFill>
              <a:srgbClr val="7CF6D3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280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5788" name="Line 12">
              <a:extLst>
                <a:ext uri="{FF2B5EF4-FFF2-40B4-BE49-F238E27FC236}">
                  <a16:creationId xmlns:a16="http://schemas.microsoft.com/office/drawing/2014/main" id="{DA58EB60-7FA4-F042-BBD7-5439267DDE68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280297" flipV="1">
              <a:off x="2555" y="2597"/>
              <a:ext cx="1875" cy="1568"/>
            </a:xfrm>
            <a:prstGeom prst="lin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5789" name="Line 13">
              <a:extLst>
                <a:ext uri="{FF2B5EF4-FFF2-40B4-BE49-F238E27FC236}">
                  <a16:creationId xmlns:a16="http://schemas.microsoft.com/office/drawing/2014/main" id="{0AB246ED-961A-B549-BFAE-311946737DAA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280297" flipH="1" flipV="1">
              <a:off x="3094" y="2904"/>
              <a:ext cx="798" cy="940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  <a:headEnd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5790" name="AutoShape 14">
              <a:extLst>
                <a:ext uri="{FF2B5EF4-FFF2-40B4-BE49-F238E27FC236}">
                  <a16:creationId xmlns:a16="http://schemas.microsoft.com/office/drawing/2014/main" id="{DC90AE4A-2C4D-DA45-8275-FF186665B07B}"/>
                </a:ext>
              </a:extLst>
            </p:cNvPr>
            <p:cNvSpPr>
              <a:spLocks/>
            </p:cNvSpPr>
            <p:nvPr/>
          </p:nvSpPr>
          <p:spPr bwMode="auto">
            <a:xfrm rot="-6496486">
              <a:off x="4037" y="2756"/>
              <a:ext cx="116" cy="1095"/>
            </a:xfrm>
            <a:prstGeom prst="leftBrace">
              <a:avLst>
                <a:gd name="adj1" fmla="val 78664"/>
                <a:gd name="adj2" fmla="val 49065"/>
              </a:avLst>
            </a:prstGeom>
            <a:noFill/>
            <a:ln w="9525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280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5791" name="AutoShape 15">
              <a:extLst>
                <a:ext uri="{FF2B5EF4-FFF2-40B4-BE49-F238E27FC236}">
                  <a16:creationId xmlns:a16="http://schemas.microsoft.com/office/drawing/2014/main" id="{AFE2809D-B169-D340-A356-A2ABC598DAA7}"/>
                </a:ext>
              </a:extLst>
            </p:cNvPr>
            <p:cNvSpPr>
              <a:spLocks/>
            </p:cNvSpPr>
            <p:nvPr/>
          </p:nvSpPr>
          <p:spPr bwMode="auto">
            <a:xfrm rot="-1178674">
              <a:off x="3212" y="2864"/>
              <a:ext cx="140" cy="513"/>
            </a:xfrm>
            <a:prstGeom prst="leftBrace">
              <a:avLst>
                <a:gd name="adj1" fmla="val 30536"/>
                <a:gd name="adj2" fmla="val 49065"/>
              </a:avLst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280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5792" name="Rectangle 16">
              <a:extLst>
                <a:ext uri="{FF2B5EF4-FFF2-40B4-BE49-F238E27FC236}">
                  <a16:creationId xmlns:a16="http://schemas.microsoft.com/office/drawing/2014/main" id="{31172DC4-AD0E-2645-BE0A-4DB1C633AA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00" y="3168"/>
              <a:ext cx="110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>
                  <a:solidFill>
                    <a:srgbClr val="0033CC"/>
                  </a:solidFill>
                  <a:latin typeface="Times New Roman" panose="02020603050405020304" pitchFamily="18" charset="0"/>
                  <a:sym typeface="Symbol" pitchFamily="2" charset="2"/>
                </a:rPr>
                <a:t>(</a:t>
              </a:r>
              <a:r>
                <a:rPr lang="ru-RU" altLang="en-US" sz="2400">
                  <a:solidFill>
                    <a:srgbClr val="0033CC"/>
                  </a:solidFill>
                  <a:latin typeface="Times New Roman" panose="02020603050405020304" pitchFamily="18" charset="0"/>
                  <a:sym typeface="Symbol" pitchFamily="2" charset="2"/>
                </a:rPr>
                <a:t></a:t>
              </a:r>
              <a:r>
                <a:rPr lang="en-US" altLang="en-US" sz="2400" baseline="-25000">
                  <a:solidFill>
                    <a:srgbClr val="0033CC"/>
                  </a:solidFill>
                  <a:latin typeface="Times New Roman" panose="02020603050405020304" pitchFamily="18" charset="0"/>
                  <a:sym typeface="Symbol" pitchFamily="2" charset="2"/>
                </a:rPr>
                <a:t>max</a:t>
              </a:r>
              <a:r>
                <a:rPr lang="en-US" altLang="en-US" sz="2400">
                  <a:solidFill>
                    <a:srgbClr val="0033CC"/>
                  </a:solidFill>
                  <a:latin typeface="Times New Roman" panose="02020603050405020304" pitchFamily="18" charset="0"/>
                  <a:sym typeface="Symbol" pitchFamily="2" charset="2"/>
                </a:rPr>
                <a:t>)</a:t>
              </a:r>
              <a:r>
                <a:rPr lang="en-US" altLang="en-US" sz="2400" baseline="30000">
                  <a:solidFill>
                    <a:srgbClr val="0033CC"/>
                  </a:solidFill>
                  <a:latin typeface="Times New Roman" panose="02020603050405020304" pitchFamily="18" charset="0"/>
                  <a:sym typeface="Symbol" pitchFamily="2" charset="2"/>
                </a:rPr>
                <a:t>-1/2</a:t>
              </a:r>
              <a:endParaRPr lang="ru-RU" altLang="en-US" sz="2400" baseline="30000">
                <a:solidFill>
                  <a:srgbClr val="0033CC"/>
                </a:solidFill>
                <a:latin typeface="Times New Roman" panose="02020603050405020304" pitchFamily="18" charset="0"/>
                <a:sym typeface="Symbol" pitchFamily="2" charset="2"/>
              </a:endParaRPr>
            </a:p>
          </p:txBody>
        </p:sp>
        <p:sp>
          <p:nvSpPr>
            <p:cNvPr id="75793" name="Rectangle 17">
              <a:extLst>
                <a:ext uri="{FF2B5EF4-FFF2-40B4-BE49-F238E27FC236}">
                  <a16:creationId xmlns:a16="http://schemas.microsoft.com/office/drawing/2014/main" id="{1CF8ABDB-5712-A440-986E-10FC7DB640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2" y="3360"/>
              <a:ext cx="110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>
                  <a:solidFill>
                    <a:srgbClr val="FF3300"/>
                  </a:solidFill>
                  <a:latin typeface="Times New Roman" panose="02020603050405020304" pitchFamily="18" charset="0"/>
                  <a:sym typeface="Symbol" pitchFamily="2" charset="2"/>
                </a:rPr>
                <a:t>(</a:t>
              </a:r>
              <a:r>
                <a:rPr lang="ru-RU" altLang="en-US" sz="2400">
                  <a:solidFill>
                    <a:srgbClr val="FF3300"/>
                  </a:solidFill>
                  <a:latin typeface="Times New Roman" panose="02020603050405020304" pitchFamily="18" charset="0"/>
                  <a:sym typeface="Symbol" pitchFamily="2" charset="2"/>
                </a:rPr>
                <a:t></a:t>
              </a:r>
              <a:r>
                <a:rPr lang="en-US" altLang="en-US" sz="2400" baseline="-25000">
                  <a:solidFill>
                    <a:srgbClr val="FF3300"/>
                  </a:solidFill>
                  <a:latin typeface="Times New Roman" panose="02020603050405020304" pitchFamily="18" charset="0"/>
                  <a:sym typeface="Symbol" pitchFamily="2" charset="2"/>
                </a:rPr>
                <a:t>min</a:t>
              </a:r>
              <a:r>
                <a:rPr lang="en-US" altLang="en-US" sz="2400">
                  <a:solidFill>
                    <a:srgbClr val="FF3300"/>
                  </a:solidFill>
                  <a:latin typeface="Times New Roman" panose="02020603050405020304" pitchFamily="18" charset="0"/>
                  <a:sym typeface="Symbol" pitchFamily="2" charset="2"/>
                </a:rPr>
                <a:t>)</a:t>
              </a:r>
              <a:r>
                <a:rPr lang="en-US" altLang="en-US" sz="2400" baseline="30000">
                  <a:solidFill>
                    <a:srgbClr val="FF3300"/>
                  </a:solidFill>
                  <a:latin typeface="Times New Roman" panose="02020603050405020304" pitchFamily="18" charset="0"/>
                  <a:sym typeface="Symbol" pitchFamily="2" charset="2"/>
                </a:rPr>
                <a:t>-1/2</a:t>
              </a:r>
              <a:endParaRPr lang="ru-RU" altLang="en-US" sz="2400" baseline="30000">
                <a:solidFill>
                  <a:srgbClr val="FF3300"/>
                </a:solidFill>
                <a:latin typeface="Times New Roman" panose="02020603050405020304" pitchFamily="18" charset="0"/>
                <a:sym typeface="Symbol" pitchFamily="2" charset="2"/>
              </a:endParaRPr>
            </a:p>
          </p:txBody>
        </p:sp>
      </p:grpSp>
      <p:graphicFrame>
        <p:nvGraphicFramePr>
          <p:cNvPr id="75783" name="Object 18">
            <a:extLst>
              <a:ext uri="{FF2B5EF4-FFF2-40B4-BE49-F238E27FC236}">
                <a16:creationId xmlns:a16="http://schemas.microsoft.com/office/drawing/2014/main" id="{746C326E-13E3-0A43-93C2-CC825CC5DE74}"/>
              </a:ext>
            </a:extLst>
          </p:cNvPr>
          <p:cNvGraphicFramePr>
            <a:graphicFrameLocks noGrp="1" noChangeAspect="1"/>
          </p:cNvGraphicFramePr>
          <p:nvPr>
            <p:ph idx="1"/>
          </p:nvPr>
        </p:nvGraphicFramePr>
        <p:xfrm>
          <a:off x="5934075" y="1189038"/>
          <a:ext cx="2743200" cy="922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31305500" imgH="10528300" progId="Equation.3">
                  <p:embed/>
                </p:oleObj>
              </mc:Choice>
              <mc:Fallback>
                <p:oleObj name="Equation" r:id="rId5" imgW="31305500" imgH="10528300" progId="Equation.3">
                  <p:embed/>
                  <p:pic>
                    <p:nvPicPr>
                      <p:cNvPr id="0" name="Object 18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34075" y="1189038"/>
                        <a:ext cx="2743200" cy="922337"/>
                      </a:xfrm>
                      <a:prstGeom prst="rect">
                        <a:avLst/>
                      </a:prstGeom>
                      <a:solidFill>
                        <a:schemeClr val="accent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5784" name="Text Box 3">
            <a:extLst>
              <a:ext uri="{FF2B5EF4-FFF2-40B4-BE49-F238E27FC236}">
                <a16:creationId xmlns:a16="http://schemas.microsoft.com/office/drawing/2014/main" id="{455EB291-311A-F649-81C2-6A217E35B3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1475" y="2647950"/>
            <a:ext cx="73914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2400" b="0">
                <a:latin typeface="Arial" panose="020B0604020202020204" pitchFamily="34" charset="0"/>
              </a:rPr>
              <a:t>Diagonalization of M: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Rectangle 6">
            <a:extLst>
              <a:ext uri="{FF2B5EF4-FFF2-40B4-BE49-F238E27FC236}">
                <a16:creationId xmlns:a16="http://schemas.microsoft.com/office/drawing/2014/main" id="{0CB416AB-D935-E74E-B78B-C32EA301593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Visualization of second moment matrices</a:t>
            </a:r>
          </a:p>
        </p:txBody>
      </p:sp>
      <p:graphicFrame>
        <p:nvGraphicFramePr>
          <p:cNvPr id="77826" name="Object 5">
            <a:extLst>
              <a:ext uri="{FF2B5EF4-FFF2-40B4-BE49-F238E27FC236}">
                <a16:creationId xmlns:a16="http://schemas.microsoft.com/office/drawing/2014/main" id="{CA555DBA-56E8-3247-AF22-1A3A25B3EDF4}"/>
              </a:ext>
            </a:extLst>
          </p:cNvPr>
          <p:cNvGraphicFramePr>
            <a:graphicFrameLocks noGrp="1" noChangeAspect="1"/>
          </p:cNvGraphicFramePr>
          <p:nvPr>
            <p:ph idx="1"/>
          </p:nvPr>
        </p:nvGraphicFramePr>
        <p:xfrm>
          <a:off x="2151063" y="1646238"/>
          <a:ext cx="4841875" cy="4525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3" imgW="5651500" imgH="5283200" progId="">
                  <p:embed/>
                </p:oleObj>
              </mc:Choice>
              <mc:Fallback>
                <p:oleObj name="Image" r:id="rId3" imgW="5651500" imgH="5283200" progId="">
                  <p:embed/>
                  <p:pic>
                    <p:nvPicPr>
                      <p:cNvPr id="0" name="Object 5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51063" y="1646238"/>
                        <a:ext cx="4841875" cy="45259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3" name="Rectangle 2">
            <a:extLst>
              <a:ext uri="{FF2B5EF4-FFF2-40B4-BE49-F238E27FC236}">
                <a16:creationId xmlns:a16="http://schemas.microsoft.com/office/drawing/2014/main" id="{33A6E9A8-0112-3441-91AD-8B51F25E510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Visualization of second moment matrices</a:t>
            </a:r>
          </a:p>
        </p:txBody>
      </p:sp>
      <p:graphicFrame>
        <p:nvGraphicFramePr>
          <p:cNvPr id="79874" name="Object 3">
            <a:extLst>
              <a:ext uri="{FF2B5EF4-FFF2-40B4-BE49-F238E27FC236}">
                <a16:creationId xmlns:a16="http://schemas.microsoft.com/office/drawing/2014/main" id="{39F206EC-63DD-4948-9760-12BFD018564D}"/>
              </a:ext>
            </a:extLst>
          </p:cNvPr>
          <p:cNvGraphicFramePr>
            <a:graphicFrameLocks noGrp="1" noChangeAspect="1"/>
          </p:cNvGraphicFramePr>
          <p:nvPr>
            <p:ph idx="1"/>
          </p:nvPr>
        </p:nvGraphicFramePr>
        <p:xfrm>
          <a:off x="2151063" y="1600200"/>
          <a:ext cx="4841875" cy="4525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3" imgW="5651500" imgH="5283200" progId="">
                  <p:embed/>
                </p:oleObj>
              </mc:Choice>
              <mc:Fallback>
                <p:oleObj name="Image" r:id="rId3" imgW="5651500" imgH="5283200" progId="">
                  <p:embed/>
                  <p:pic>
                    <p:nvPicPr>
                      <p:cNvPr id="0" name="Object 3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51063" y="1600200"/>
                        <a:ext cx="4841875" cy="4525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9875" name="Picture 4" descr="second_moment_vis">
            <a:extLst>
              <a:ext uri="{FF2B5EF4-FFF2-40B4-BE49-F238E27FC236}">
                <a16:creationId xmlns:a16="http://schemas.microsoft.com/office/drawing/2014/main" id="{6B6E164B-E391-2045-8224-3131A6535E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1444625"/>
            <a:ext cx="5638800" cy="5260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AutoShape 2">
            <a:extLst>
              <a:ext uri="{FF2B5EF4-FFF2-40B4-BE49-F238E27FC236}">
                <a16:creationId xmlns:a16="http://schemas.microsoft.com/office/drawing/2014/main" id="{B04DA904-1242-8D47-9D82-F6E4A3110B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4800600"/>
            <a:ext cx="3124200" cy="1219200"/>
          </a:xfrm>
          <a:prstGeom prst="rightArrowCallout">
            <a:avLst>
              <a:gd name="adj1" fmla="val 25000"/>
              <a:gd name="adj2" fmla="val 24093"/>
              <a:gd name="adj3" fmla="val 41581"/>
              <a:gd name="adj4" fmla="val 75662"/>
            </a:avLst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8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81922" name="Rectangle 3">
            <a:extLst>
              <a:ext uri="{FF2B5EF4-FFF2-40B4-BE49-F238E27FC236}">
                <a16:creationId xmlns:a16="http://schemas.microsoft.com/office/drawing/2014/main" id="{11BBDB49-4B06-6145-B655-011961CDC9E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Interpreting the eigenvalues</a:t>
            </a:r>
            <a:endParaRPr lang="ru-RU" altLang="en-US"/>
          </a:p>
        </p:txBody>
      </p:sp>
      <p:sp>
        <p:nvSpPr>
          <p:cNvPr id="81923" name="Rectangle 4">
            <a:extLst>
              <a:ext uri="{FF2B5EF4-FFF2-40B4-BE49-F238E27FC236}">
                <a16:creationId xmlns:a16="http://schemas.microsoft.com/office/drawing/2014/main" id="{A2AD3E83-BA86-7045-8FC6-526CE9A77B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8600" y="1752600"/>
            <a:ext cx="4343400" cy="4343400"/>
          </a:xfrm>
          <a:prstGeom prst="rect">
            <a:avLst/>
          </a:prstGeom>
          <a:solidFill>
            <a:srgbClr val="F38F67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8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81924" name="Rectangle 5">
            <a:extLst>
              <a:ext uri="{FF2B5EF4-FFF2-40B4-BE49-F238E27FC236}">
                <a16:creationId xmlns:a16="http://schemas.microsoft.com/office/drawing/2014/main" id="{3B46733A-BFB0-3D48-AA27-727E19221A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24525" y="6113463"/>
            <a:ext cx="762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ru-RU" altLang="en-US" sz="2400" b="0">
                <a:latin typeface="Times New Roman" panose="02020603050405020304" pitchFamily="18" charset="0"/>
                <a:sym typeface="Symbol" pitchFamily="2" charset="2"/>
              </a:rPr>
              <a:t></a:t>
            </a:r>
            <a:r>
              <a:rPr lang="en-US" altLang="en-US" sz="2400" b="0" baseline="-25000">
                <a:latin typeface="Times New Roman" panose="02020603050405020304" pitchFamily="18" charset="0"/>
                <a:sym typeface="Symbol" pitchFamily="2" charset="2"/>
              </a:rPr>
              <a:t>1</a:t>
            </a:r>
            <a:endParaRPr lang="ru-RU" altLang="en-US" sz="2400" b="0" baseline="-25000">
              <a:latin typeface="Times New Roman" panose="02020603050405020304" pitchFamily="18" charset="0"/>
              <a:sym typeface="Symbol" pitchFamily="2" charset="2"/>
            </a:endParaRPr>
          </a:p>
        </p:txBody>
      </p:sp>
      <p:sp>
        <p:nvSpPr>
          <p:cNvPr id="81925" name="Rectangle 6">
            <a:extLst>
              <a:ext uri="{FF2B5EF4-FFF2-40B4-BE49-F238E27FC236}">
                <a16:creationId xmlns:a16="http://schemas.microsoft.com/office/drawing/2014/main" id="{04AFBAAF-1437-FB43-959E-59AFF70FCB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4200" y="3352800"/>
            <a:ext cx="1066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ru-RU" altLang="en-US" sz="2400" b="0">
                <a:latin typeface="Times New Roman" panose="02020603050405020304" pitchFamily="18" charset="0"/>
                <a:sym typeface="Symbol" pitchFamily="2" charset="2"/>
              </a:rPr>
              <a:t></a:t>
            </a:r>
            <a:r>
              <a:rPr lang="en-US" altLang="en-US" sz="2400" b="0" baseline="-25000">
                <a:latin typeface="Times New Roman" panose="02020603050405020304" pitchFamily="18" charset="0"/>
                <a:sym typeface="Symbol" pitchFamily="2" charset="2"/>
              </a:rPr>
              <a:t>2</a:t>
            </a:r>
            <a:endParaRPr lang="ru-RU" altLang="en-US" sz="2400" b="0" baseline="-25000">
              <a:latin typeface="Times New Roman" panose="02020603050405020304" pitchFamily="18" charset="0"/>
              <a:sym typeface="Symbol" pitchFamily="2" charset="2"/>
            </a:endParaRPr>
          </a:p>
        </p:txBody>
      </p:sp>
      <p:sp>
        <p:nvSpPr>
          <p:cNvPr id="81926" name="Freeform 7">
            <a:extLst>
              <a:ext uri="{FF2B5EF4-FFF2-40B4-BE49-F238E27FC236}">
                <a16:creationId xmlns:a16="http://schemas.microsoft.com/office/drawing/2014/main" id="{9EA85A2E-43F5-ED44-983C-25965F7C4750}"/>
              </a:ext>
            </a:extLst>
          </p:cNvPr>
          <p:cNvSpPr>
            <a:spLocks/>
          </p:cNvSpPr>
          <p:nvPr/>
        </p:nvSpPr>
        <p:spPr bwMode="auto">
          <a:xfrm>
            <a:off x="4495800" y="1752600"/>
            <a:ext cx="3886200" cy="3937000"/>
          </a:xfrm>
          <a:custGeom>
            <a:avLst/>
            <a:gdLst>
              <a:gd name="T0" fmla="*/ 0 w 2448"/>
              <a:gd name="T1" fmla="*/ 2147483646 h 2480"/>
              <a:gd name="T2" fmla="*/ 2147483646 w 2448"/>
              <a:gd name="T3" fmla="*/ 0 h 2480"/>
              <a:gd name="T4" fmla="*/ 2147483646 w 2448"/>
              <a:gd name="T5" fmla="*/ 0 h 2480"/>
              <a:gd name="T6" fmla="*/ 2147483646 w 2448"/>
              <a:gd name="T7" fmla="*/ 2147483646 h 2480"/>
              <a:gd name="T8" fmla="*/ 2147483646 w 2448"/>
              <a:gd name="T9" fmla="*/ 2147483646 h 2480"/>
              <a:gd name="T10" fmla="*/ 0 w 2448"/>
              <a:gd name="T11" fmla="*/ 2147483646 h 24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448"/>
              <a:gd name="T19" fmla="*/ 0 h 2480"/>
              <a:gd name="T20" fmla="*/ 2448 w 2448"/>
              <a:gd name="T21" fmla="*/ 2480 h 24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448" h="2480">
                <a:moveTo>
                  <a:pt x="0" y="1920"/>
                </a:moveTo>
                <a:lnTo>
                  <a:pt x="672" y="0"/>
                </a:lnTo>
                <a:lnTo>
                  <a:pt x="2448" y="0"/>
                </a:lnTo>
                <a:lnTo>
                  <a:pt x="2448" y="1872"/>
                </a:lnTo>
                <a:lnTo>
                  <a:pt x="555" y="2480"/>
                </a:lnTo>
                <a:lnTo>
                  <a:pt x="0" y="1920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81927" name="AutoShape 8">
            <a:extLst>
              <a:ext uri="{FF2B5EF4-FFF2-40B4-BE49-F238E27FC236}">
                <a16:creationId xmlns:a16="http://schemas.microsoft.com/office/drawing/2014/main" id="{4B850E8A-C451-FA45-9C49-695895ADEF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8600" y="4343400"/>
            <a:ext cx="1749425" cy="1752600"/>
          </a:xfrm>
          <a:prstGeom prst="rtTriangle">
            <a:avLst/>
          </a:prstGeom>
          <a:solidFill>
            <a:srgbClr val="B2B2B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8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81928" name="Rectangle 9">
            <a:extLst>
              <a:ext uri="{FF2B5EF4-FFF2-40B4-BE49-F238E27FC236}">
                <a16:creationId xmlns:a16="http://schemas.microsoft.com/office/drawing/2014/main" id="{442C041E-CB54-DA44-9D85-AF917A0E5C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2600" y="2362200"/>
            <a:ext cx="2667000" cy="185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rgbClr val="0033CC"/>
                </a:solidFill>
                <a:latin typeface="Times New Roman" panose="02020603050405020304" pitchFamily="18" charset="0"/>
                <a:sym typeface="Symbol" pitchFamily="2" charset="2"/>
              </a:rPr>
              <a:t>“Corner”</a:t>
            </a:r>
            <a:br>
              <a:rPr lang="en-US" altLang="ja-JP" sz="2400">
                <a:solidFill>
                  <a:schemeClr val="tx1"/>
                </a:solidFill>
                <a:latin typeface="Times New Roman" panose="02020603050405020304" pitchFamily="18" charset="0"/>
                <a:sym typeface="Symbol" pitchFamily="2" charset="2"/>
              </a:rPr>
            </a:br>
            <a:r>
              <a:rPr lang="ru-RU" altLang="ja-JP" sz="2400">
                <a:solidFill>
                  <a:schemeClr val="tx1"/>
                </a:solidFill>
                <a:latin typeface="Times New Roman" panose="02020603050405020304" pitchFamily="18" charset="0"/>
                <a:sym typeface="Symbol" pitchFamily="2" charset="2"/>
              </a:rPr>
              <a:t></a:t>
            </a:r>
            <a:r>
              <a:rPr lang="en-US" altLang="ja-JP" sz="2400" baseline="-25000">
                <a:solidFill>
                  <a:schemeClr val="tx1"/>
                </a:solidFill>
                <a:latin typeface="Times New Roman" panose="02020603050405020304" pitchFamily="18" charset="0"/>
                <a:sym typeface="Symbol" pitchFamily="2" charset="2"/>
              </a:rPr>
              <a:t>1</a:t>
            </a:r>
            <a:r>
              <a:rPr lang="en-US" altLang="ja-JP" sz="2000">
                <a:solidFill>
                  <a:schemeClr val="tx1"/>
                </a:solidFill>
                <a:latin typeface="Times New Roman" panose="02020603050405020304" pitchFamily="18" charset="0"/>
                <a:sym typeface="Symbol" pitchFamily="2" charset="2"/>
              </a:rPr>
              <a:t> and </a:t>
            </a:r>
            <a:r>
              <a:rPr lang="ru-RU" altLang="ja-JP" sz="2400">
                <a:solidFill>
                  <a:schemeClr val="tx1"/>
                </a:solidFill>
                <a:latin typeface="Times New Roman" panose="02020603050405020304" pitchFamily="18" charset="0"/>
                <a:sym typeface="Symbol" pitchFamily="2" charset="2"/>
              </a:rPr>
              <a:t></a:t>
            </a:r>
            <a:r>
              <a:rPr lang="en-US" altLang="ja-JP" sz="2400" baseline="-25000">
                <a:solidFill>
                  <a:schemeClr val="tx1"/>
                </a:solidFill>
                <a:latin typeface="Times New Roman" panose="02020603050405020304" pitchFamily="18" charset="0"/>
                <a:sym typeface="Symbol" pitchFamily="2" charset="2"/>
              </a:rPr>
              <a:t>2</a:t>
            </a:r>
            <a:r>
              <a:rPr lang="en-US" altLang="ja-JP" sz="2000">
                <a:solidFill>
                  <a:schemeClr val="tx1"/>
                </a:solidFill>
                <a:latin typeface="Times New Roman" panose="02020603050405020304" pitchFamily="18" charset="0"/>
                <a:sym typeface="Symbol" pitchFamily="2" charset="2"/>
              </a:rPr>
              <a:t> are large,</a:t>
            </a:r>
            <a:br>
              <a:rPr lang="en-US" altLang="ja-JP" sz="2000">
                <a:solidFill>
                  <a:schemeClr val="tx1"/>
                </a:solidFill>
                <a:latin typeface="Times New Roman" panose="02020603050405020304" pitchFamily="18" charset="0"/>
                <a:sym typeface="Symbol" pitchFamily="2" charset="2"/>
              </a:rPr>
            </a:br>
            <a:r>
              <a:rPr lang="en-US" altLang="ja-JP" sz="2000">
                <a:solidFill>
                  <a:schemeClr val="tx1"/>
                </a:solidFill>
                <a:latin typeface="Times New Roman" panose="02020603050405020304" pitchFamily="18" charset="0"/>
                <a:sym typeface="Symbol" pitchFamily="2" charset="2"/>
              </a:rPr>
              <a:t> </a:t>
            </a:r>
            <a:r>
              <a:rPr lang="ru-RU" altLang="ja-JP" sz="2400">
                <a:solidFill>
                  <a:schemeClr val="tx1"/>
                </a:solidFill>
                <a:latin typeface="Times New Roman" panose="02020603050405020304" pitchFamily="18" charset="0"/>
                <a:sym typeface="Symbol" pitchFamily="2" charset="2"/>
              </a:rPr>
              <a:t></a:t>
            </a:r>
            <a:r>
              <a:rPr lang="en-US" altLang="ja-JP" sz="2400" baseline="-25000">
                <a:solidFill>
                  <a:schemeClr val="tx1"/>
                </a:solidFill>
                <a:latin typeface="Times New Roman" panose="02020603050405020304" pitchFamily="18" charset="0"/>
                <a:sym typeface="Symbol" pitchFamily="2" charset="2"/>
              </a:rPr>
              <a:t>1 </a:t>
            </a:r>
            <a:r>
              <a:rPr lang="en-US" altLang="ja-JP" sz="2400">
                <a:solidFill>
                  <a:schemeClr val="tx1"/>
                </a:solidFill>
                <a:latin typeface="Times New Roman" panose="02020603050405020304" pitchFamily="18" charset="0"/>
                <a:sym typeface="Symbol" pitchFamily="2" charset="2"/>
              </a:rPr>
              <a:t>~ </a:t>
            </a:r>
            <a:r>
              <a:rPr lang="ru-RU" altLang="ja-JP" sz="2400">
                <a:solidFill>
                  <a:schemeClr val="tx1"/>
                </a:solidFill>
                <a:latin typeface="Times New Roman" panose="02020603050405020304" pitchFamily="18" charset="0"/>
                <a:sym typeface="Symbol" pitchFamily="2" charset="2"/>
              </a:rPr>
              <a:t></a:t>
            </a:r>
            <a:r>
              <a:rPr lang="en-US" altLang="ja-JP" sz="2400" baseline="-25000">
                <a:solidFill>
                  <a:schemeClr val="tx1"/>
                </a:solidFill>
                <a:latin typeface="Times New Roman" panose="02020603050405020304" pitchFamily="18" charset="0"/>
                <a:sym typeface="Symbol" pitchFamily="2" charset="2"/>
              </a:rPr>
              <a:t>2</a:t>
            </a:r>
            <a:r>
              <a:rPr lang="en-US" altLang="ja-JP" sz="2000">
                <a:solidFill>
                  <a:schemeClr val="tx1"/>
                </a:solidFill>
                <a:latin typeface="Times New Roman" panose="02020603050405020304" pitchFamily="18" charset="0"/>
                <a:sym typeface="Symbol" pitchFamily="2" charset="2"/>
              </a:rPr>
              <a:t>;</a:t>
            </a:r>
            <a:br>
              <a:rPr lang="en-US" altLang="ja-JP" sz="2000">
                <a:solidFill>
                  <a:schemeClr val="tx1"/>
                </a:solidFill>
                <a:latin typeface="Times New Roman" panose="02020603050405020304" pitchFamily="18" charset="0"/>
                <a:sym typeface="Symbol" pitchFamily="2" charset="2"/>
              </a:rPr>
            </a:br>
            <a:r>
              <a:rPr lang="en-US" altLang="ja-JP" sz="2400" i="1">
                <a:solidFill>
                  <a:schemeClr val="tx1"/>
                </a:solidFill>
                <a:latin typeface="Times New Roman" panose="02020603050405020304" pitchFamily="18" charset="0"/>
                <a:sym typeface="Symbol" pitchFamily="2" charset="2"/>
              </a:rPr>
              <a:t>E</a:t>
            </a:r>
            <a:r>
              <a:rPr lang="en-US" altLang="ja-JP" sz="2000">
                <a:solidFill>
                  <a:schemeClr val="tx1"/>
                </a:solidFill>
                <a:latin typeface="Times New Roman" panose="02020603050405020304" pitchFamily="18" charset="0"/>
                <a:sym typeface="Symbol" pitchFamily="2" charset="2"/>
              </a:rPr>
              <a:t> increases in all directions</a:t>
            </a:r>
            <a:endParaRPr lang="ru-RU" altLang="en-US" sz="2000">
              <a:solidFill>
                <a:schemeClr val="tx1"/>
              </a:solidFill>
              <a:latin typeface="Times New Roman" panose="02020603050405020304" pitchFamily="18" charset="0"/>
              <a:sym typeface="Symbol" pitchFamily="2" charset="2"/>
            </a:endParaRPr>
          </a:p>
        </p:txBody>
      </p:sp>
      <p:sp>
        <p:nvSpPr>
          <p:cNvPr id="81929" name="Rectangle 10">
            <a:extLst>
              <a:ext uri="{FF2B5EF4-FFF2-40B4-BE49-F238E27FC236}">
                <a16:creationId xmlns:a16="http://schemas.microsoft.com/office/drawing/2014/main" id="{E566937C-2C6F-3641-AA62-5CABCA9121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400" y="4800600"/>
            <a:ext cx="2362200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en-US" sz="2000">
                <a:solidFill>
                  <a:schemeClr val="tx1"/>
                </a:solidFill>
                <a:latin typeface="Times New Roman" panose="02020603050405020304" pitchFamily="18" charset="0"/>
                <a:sym typeface="Symbol" pitchFamily="2" charset="2"/>
              </a:rPr>
              <a:t></a:t>
            </a:r>
            <a:r>
              <a:rPr lang="en-US" altLang="en-US" sz="2000" baseline="-25000">
                <a:solidFill>
                  <a:schemeClr val="tx1"/>
                </a:solidFill>
                <a:latin typeface="Times New Roman" panose="02020603050405020304" pitchFamily="18" charset="0"/>
                <a:sym typeface="Symbol" pitchFamily="2" charset="2"/>
              </a:rPr>
              <a:t>1</a:t>
            </a:r>
            <a:r>
              <a:rPr lang="en-US" altLang="en-US" sz="1800">
                <a:solidFill>
                  <a:schemeClr val="tx1"/>
                </a:solidFill>
                <a:latin typeface="Times New Roman" panose="02020603050405020304" pitchFamily="18" charset="0"/>
                <a:sym typeface="Symbol" pitchFamily="2" charset="2"/>
              </a:rPr>
              <a:t> and </a:t>
            </a:r>
            <a:r>
              <a:rPr lang="ru-RU" altLang="en-US" sz="2000">
                <a:solidFill>
                  <a:schemeClr val="tx1"/>
                </a:solidFill>
                <a:latin typeface="Times New Roman" panose="02020603050405020304" pitchFamily="18" charset="0"/>
                <a:sym typeface="Symbol" pitchFamily="2" charset="2"/>
              </a:rPr>
              <a:t></a:t>
            </a:r>
            <a:r>
              <a:rPr lang="en-US" altLang="en-US" sz="2000" baseline="-25000">
                <a:solidFill>
                  <a:schemeClr val="tx1"/>
                </a:solidFill>
                <a:latin typeface="Times New Roman" panose="02020603050405020304" pitchFamily="18" charset="0"/>
                <a:sym typeface="Symbol" pitchFamily="2" charset="2"/>
              </a:rPr>
              <a:t>2</a:t>
            </a:r>
            <a:r>
              <a:rPr lang="en-US" altLang="en-US" sz="1800">
                <a:solidFill>
                  <a:schemeClr val="tx1"/>
                </a:solidFill>
                <a:latin typeface="Times New Roman" panose="02020603050405020304" pitchFamily="18" charset="0"/>
                <a:sym typeface="Symbol" pitchFamily="2" charset="2"/>
              </a:rPr>
              <a:t> are small;</a:t>
            </a:r>
            <a:br>
              <a:rPr lang="en-US" altLang="en-US" sz="1800">
                <a:solidFill>
                  <a:schemeClr val="tx1"/>
                </a:solidFill>
                <a:latin typeface="Times New Roman" panose="02020603050405020304" pitchFamily="18" charset="0"/>
                <a:sym typeface="Symbol" pitchFamily="2" charset="2"/>
              </a:rPr>
            </a:br>
            <a:r>
              <a:rPr lang="en-US" altLang="en-US" sz="2000" i="1">
                <a:solidFill>
                  <a:schemeClr val="tx1"/>
                </a:solidFill>
                <a:latin typeface="Times New Roman" panose="02020603050405020304" pitchFamily="18" charset="0"/>
                <a:sym typeface="Symbol" pitchFamily="2" charset="2"/>
              </a:rPr>
              <a:t>E</a:t>
            </a:r>
            <a:r>
              <a:rPr lang="en-US" altLang="en-US" sz="1800">
                <a:solidFill>
                  <a:schemeClr val="tx1"/>
                </a:solidFill>
                <a:latin typeface="Times New Roman" panose="02020603050405020304" pitchFamily="18" charset="0"/>
                <a:sym typeface="Symbol" pitchFamily="2" charset="2"/>
              </a:rPr>
              <a:t> is almost </a:t>
            </a:r>
            <a:r>
              <a:rPr lang="en-US" altLang="en-US" sz="1800" b="0">
                <a:solidFill>
                  <a:schemeClr val="tx1"/>
                </a:solidFill>
                <a:latin typeface="Times New Roman" panose="02020603050405020304" pitchFamily="18" charset="0"/>
                <a:sym typeface="Symbol" pitchFamily="2" charset="2"/>
              </a:rPr>
              <a:t>constant in all directions</a:t>
            </a:r>
            <a:endParaRPr lang="ru-RU" altLang="en-US" sz="1800" b="0">
              <a:solidFill>
                <a:schemeClr val="tx1"/>
              </a:solidFill>
              <a:latin typeface="Times New Roman" panose="02020603050405020304" pitchFamily="18" charset="0"/>
              <a:sym typeface="Symbol" pitchFamily="2" charset="2"/>
            </a:endParaRPr>
          </a:p>
        </p:txBody>
      </p:sp>
      <p:sp>
        <p:nvSpPr>
          <p:cNvPr id="81930" name="Rectangle 11">
            <a:extLst>
              <a:ext uri="{FF2B5EF4-FFF2-40B4-BE49-F238E27FC236}">
                <a16:creationId xmlns:a16="http://schemas.microsoft.com/office/drawing/2014/main" id="{2FBC04E0-CF5C-8D4F-8E45-9603308FA7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62800" y="5105400"/>
            <a:ext cx="1295400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rgbClr val="0033CC"/>
                </a:solidFill>
                <a:latin typeface="Times New Roman" panose="02020603050405020304" pitchFamily="18" charset="0"/>
                <a:sym typeface="Symbol" pitchFamily="2" charset="2"/>
              </a:rPr>
              <a:t>“Edge” </a:t>
            </a:r>
            <a:br>
              <a:rPr lang="en-US" altLang="en-US" sz="2400">
                <a:solidFill>
                  <a:schemeClr val="tx1"/>
                </a:solidFill>
                <a:latin typeface="Times New Roman" panose="02020603050405020304" pitchFamily="18" charset="0"/>
                <a:sym typeface="Symbol" pitchFamily="2" charset="2"/>
              </a:rPr>
            </a:br>
            <a:r>
              <a:rPr lang="ru-RU" altLang="en-US" sz="2400">
                <a:solidFill>
                  <a:schemeClr val="tx1"/>
                </a:solidFill>
                <a:latin typeface="Times New Roman" panose="02020603050405020304" pitchFamily="18" charset="0"/>
                <a:sym typeface="Symbol" pitchFamily="2" charset="2"/>
              </a:rPr>
              <a:t></a:t>
            </a:r>
            <a:r>
              <a:rPr lang="en-US" altLang="en-US" sz="2400" baseline="-25000">
                <a:solidFill>
                  <a:schemeClr val="tx1"/>
                </a:solidFill>
                <a:latin typeface="Times New Roman" panose="02020603050405020304" pitchFamily="18" charset="0"/>
                <a:sym typeface="Symbol" pitchFamily="2" charset="2"/>
              </a:rPr>
              <a:t>1</a:t>
            </a:r>
            <a:r>
              <a:rPr lang="en-US" altLang="en-US" sz="2000">
                <a:solidFill>
                  <a:schemeClr val="tx1"/>
                </a:solidFill>
                <a:latin typeface="Times New Roman" panose="02020603050405020304" pitchFamily="18" charset="0"/>
                <a:sym typeface="Symbol" pitchFamily="2" charset="2"/>
              </a:rPr>
              <a:t> &gt;&gt; </a:t>
            </a:r>
            <a:r>
              <a:rPr lang="ru-RU" altLang="en-US" sz="2400">
                <a:solidFill>
                  <a:schemeClr val="tx1"/>
                </a:solidFill>
                <a:latin typeface="Times New Roman" panose="02020603050405020304" pitchFamily="18" charset="0"/>
                <a:sym typeface="Symbol" pitchFamily="2" charset="2"/>
              </a:rPr>
              <a:t></a:t>
            </a:r>
            <a:r>
              <a:rPr lang="en-US" altLang="en-US" sz="2400" baseline="-25000">
                <a:solidFill>
                  <a:schemeClr val="tx1"/>
                </a:solidFill>
                <a:latin typeface="Times New Roman" panose="02020603050405020304" pitchFamily="18" charset="0"/>
                <a:sym typeface="Symbol" pitchFamily="2" charset="2"/>
              </a:rPr>
              <a:t>2</a:t>
            </a:r>
            <a:endParaRPr lang="ru-RU" altLang="en-US" sz="2000">
              <a:solidFill>
                <a:schemeClr val="tx1"/>
              </a:solidFill>
              <a:latin typeface="Times New Roman" panose="02020603050405020304" pitchFamily="18" charset="0"/>
              <a:sym typeface="Symbol" pitchFamily="2" charset="2"/>
            </a:endParaRPr>
          </a:p>
        </p:txBody>
      </p:sp>
      <p:sp>
        <p:nvSpPr>
          <p:cNvPr id="81931" name="Rectangle 12">
            <a:extLst>
              <a:ext uri="{FF2B5EF4-FFF2-40B4-BE49-F238E27FC236}">
                <a16:creationId xmlns:a16="http://schemas.microsoft.com/office/drawing/2014/main" id="{D1A900EB-857B-D54A-BE60-F07B382E9F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4800" y="1905000"/>
            <a:ext cx="1295400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rgbClr val="0033CC"/>
                </a:solidFill>
                <a:latin typeface="Times New Roman" panose="02020603050405020304" pitchFamily="18" charset="0"/>
                <a:sym typeface="Symbol" pitchFamily="2" charset="2"/>
              </a:rPr>
              <a:t>“Edge” </a:t>
            </a:r>
            <a:br>
              <a:rPr lang="en-US" altLang="en-US" sz="2400">
                <a:solidFill>
                  <a:schemeClr val="tx1"/>
                </a:solidFill>
                <a:latin typeface="Times New Roman" panose="02020603050405020304" pitchFamily="18" charset="0"/>
                <a:sym typeface="Symbol" pitchFamily="2" charset="2"/>
              </a:rPr>
            </a:br>
            <a:r>
              <a:rPr lang="ru-RU" altLang="en-US" sz="2400">
                <a:solidFill>
                  <a:schemeClr val="tx1"/>
                </a:solidFill>
                <a:latin typeface="Times New Roman" panose="02020603050405020304" pitchFamily="18" charset="0"/>
                <a:sym typeface="Symbol" pitchFamily="2" charset="2"/>
              </a:rPr>
              <a:t></a:t>
            </a:r>
            <a:r>
              <a:rPr lang="en-US" altLang="en-US" sz="2400" baseline="-25000">
                <a:solidFill>
                  <a:schemeClr val="tx1"/>
                </a:solidFill>
                <a:latin typeface="Times New Roman" panose="02020603050405020304" pitchFamily="18" charset="0"/>
                <a:sym typeface="Symbol" pitchFamily="2" charset="2"/>
              </a:rPr>
              <a:t>2</a:t>
            </a:r>
            <a:r>
              <a:rPr lang="en-US" altLang="en-US" sz="2000">
                <a:solidFill>
                  <a:schemeClr val="tx1"/>
                </a:solidFill>
                <a:latin typeface="Times New Roman" panose="02020603050405020304" pitchFamily="18" charset="0"/>
                <a:sym typeface="Symbol" pitchFamily="2" charset="2"/>
              </a:rPr>
              <a:t> &gt;&gt; </a:t>
            </a:r>
            <a:r>
              <a:rPr lang="ru-RU" altLang="en-US" sz="2400">
                <a:solidFill>
                  <a:schemeClr val="tx1"/>
                </a:solidFill>
                <a:latin typeface="Times New Roman" panose="02020603050405020304" pitchFamily="18" charset="0"/>
                <a:sym typeface="Symbol" pitchFamily="2" charset="2"/>
              </a:rPr>
              <a:t></a:t>
            </a:r>
            <a:r>
              <a:rPr lang="en-US" altLang="en-US" sz="2400" baseline="-25000">
                <a:solidFill>
                  <a:schemeClr val="tx1"/>
                </a:solidFill>
                <a:latin typeface="Times New Roman" panose="02020603050405020304" pitchFamily="18" charset="0"/>
                <a:sym typeface="Symbol" pitchFamily="2" charset="2"/>
              </a:rPr>
              <a:t>1</a:t>
            </a:r>
            <a:endParaRPr lang="ru-RU" altLang="en-US" sz="2000">
              <a:solidFill>
                <a:schemeClr val="tx1"/>
              </a:solidFill>
              <a:latin typeface="Times New Roman" panose="02020603050405020304" pitchFamily="18" charset="0"/>
              <a:sym typeface="Symbol" pitchFamily="2" charset="2"/>
            </a:endParaRPr>
          </a:p>
        </p:txBody>
      </p:sp>
      <p:sp>
        <p:nvSpPr>
          <p:cNvPr id="81932" name="Rectangle 13">
            <a:extLst>
              <a:ext uri="{FF2B5EF4-FFF2-40B4-BE49-F238E27FC236}">
                <a16:creationId xmlns:a16="http://schemas.microsoft.com/office/drawing/2014/main" id="{6AF0D0AB-FF3B-E442-AD99-87592F593D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2400" y="5181600"/>
            <a:ext cx="1219200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rgbClr val="0033CC"/>
                </a:solidFill>
                <a:latin typeface="Times New Roman" panose="02020603050405020304" pitchFamily="18" charset="0"/>
                <a:sym typeface="Symbol" pitchFamily="2" charset="2"/>
              </a:rPr>
              <a:t>“Flat” region</a:t>
            </a:r>
            <a:endParaRPr lang="ru-RU" altLang="en-US" sz="2400">
              <a:solidFill>
                <a:srgbClr val="0033CC"/>
              </a:solidFill>
              <a:latin typeface="Times New Roman" panose="02020603050405020304" pitchFamily="18" charset="0"/>
              <a:sym typeface="Symbol" pitchFamily="2" charset="2"/>
            </a:endParaRPr>
          </a:p>
        </p:txBody>
      </p:sp>
      <p:sp>
        <p:nvSpPr>
          <p:cNvPr id="81933" name="Text Box 14">
            <a:extLst>
              <a:ext uri="{FF2B5EF4-FFF2-40B4-BE49-F238E27FC236}">
                <a16:creationId xmlns:a16="http://schemas.microsoft.com/office/drawing/2014/main" id="{E6CF7E11-4F33-0547-BFB0-7675EC2F8A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1111250"/>
            <a:ext cx="800100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2800" b="0">
                <a:latin typeface="Arial" panose="020B0604020202020204" pitchFamily="34" charset="0"/>
              </a:rPr>
              <a:t>Classification of image points using eigenvalues of </a:t>
            </a:r>
            <a:r>
              <a:rPr lang="en-US" altLang="en-US" sz="2800" b="0" i="1">
                <a:latin typeface="Arial" panose="020B0604020202020204" pitchFamily="34" charset="0"/>
              </a:rPr>
              <a:t>M</a:t>
            </a:r>
            <a:r>
              <a:rPr lang="en-US" altLang="en-US" sz="2800" b="0">
                <a:latin typeface="Arial" panose="020B0604020202020204" pitchFamily="34" charset="0"/>
              </a:rPr>
              <a:t>:</a:t>
            </a:r>
            <a:endParaRPr lang="ru-RU" altLang="en-US" sz="2800" b="0">
              <a:latin typeface="Arial" panose="020B0604020202020204" pitchFamily="34" charset="0"/>
            </a:endParaRPr>
          </a:p>
        </p:txBody>
      </p:sp>
      <p:sp>
        <p:nvSpPr>
          <p:cNvPr id="81934" name="Oval 15">
            <a:extLst>
              <a:ext uri="{FF2B5EF4-FFF2-40B4-BE49-F238E27FC236}">
                <a16:creationId xmlns:a16="http://schemas.microsoft.com/office/drawing/2014/main" id="{CD0F6FE3-54DC-2343-A3B7-DFF24DAA89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34200" y="2133600"/>
            <a:ext cx="609600" cy="638175"/>
          </a:xfrm>
          <a:prstGeom prst="ellipse">
            <a:avLst/>
          </a:prstGeom>
          <a:solidFill>
            <a:srgbClr val="0000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8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81935" name="Oval 16">
            <a:extLst>
              <a:ext uri="{FF2B5EF4-FFF2-40B4-BE49-F238E27FC236}">
                <a16:creationId xmlns:a16="http://schemas.microsoft.com/office/drawing/2014/main" id="{3A3E067E-2AC7-B841-8556-4BE972CF26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84650" y="1828800"/>
            <a:ext cx="927100" cy="125413"/>
          </a:xfrm>
          <a:prstGeom prst="ellipse">
            <a:avLst/>
          </a:prstGeom>
          <a:solidFill>
            <a:srgbClr val="0000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8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81936" name="Oval 17">
            <a:extLst>
              <a:ext uri="{FF2B5EF4-FFF2-40B4-BE49-F238E27FC236}">
                <a16:creationId xmlns:a16="http://schemas.microsoft.com/office/drawing/2014/main" id="{B20C44D9-01B6-F341-9023-2F19835416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67200" y="4953000"/>
            <a:ext cx="152400" cy="152400"/>
          </a:xfrm>
          <a:prstGeom prst="ellipse">
            <a:avLst/>
          </a:prstGeom>
          <a:solidFill>
            <a:srgbClr val="0000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8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81937" name="Oval 18">
            <a:extLst>
              <a:ext uri="{FF2B5EF4-FFF2-40B4-BE49-F238E27FC236}">
                <a16:creationId xmlns:a16="http://schemas.microsoft.com/office/drawing/2014/main" id="{2F774AC0-8BF5-C746-BB45-5070BBD44986}"/>
              </a:ext>
            </a:extLst>
          </p:cNvPr>
          <p:cNvSpPr>
            <a:spLocks noChangeArrowheads="1"/>
          </p:cNvSpPr>
          <p:nvPr/>
        </p:nvSpPr>
        <p:spPr bwMode="auto">
          <a:xfrm rot="5542000">
            <a:off x="6650832" y="5557043"/>
            <a:ext cx="927100" cy="125413"/>
          </a:xfrm>
          <a:prstGeom prst="ellipse">
            <a:avLst/>
          </a:prstGeom>
          <a:solidFill>
            <a:srgbClr val="0000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8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69" name="Rectangle 2">
            <a:extLst>
              <a:ext uri="{FF2B5EF4-FFF2-40B4-BE49-F238E27FC236}">
                <a16:creationId xmlns:a16="http://schemas.microsoft.com/office/drawing/2014/main" id="{DE7D406D-7CCA-194C-8940-6977A6E2BC1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Corner response function</a:t>
            </a:r>
          </a:p>
        </p:txBody>
      </p:sp>
      <p:sp>
        <p:nvSpPr>
          <p:cNvPr id="83970" name="Rectangle 4">
            <a:extLst>
              <a:ext uri="{FF2B5EF4-FFF2-40B4-BE49-F238E27FC236}">
                <a16:creationId xmlns:a16="http://schemas.microsoft.com/office/drawing/2014/main" id="{6688ACEB-DF75-5043-A40C-D60CFD08E6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8600" y="1752600"/>
            <a:ext cx="4343400" cy="4343400"/>
          </a:xfrm>
          <a:prstGeom prst="rect">
            <a:avLst/>
          </a:prstGeom>
          <a:solidFill>
            <a:srgbClr val="F38F67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8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83971" name="Freeform 5">
            <a:extLst>
              <a:ext uri="{FF2B5EF4-FFF2-40B4-BE49-F238E27FC236}">
                <a16:creationId xmlns:a16="http://schemas.microsoft.com/office/drawing/2014/main" id="{90BAE208-80FE-9D44-AA5D-798A445456D8}"/>
              </a:ext>
            </a:extLst>
          </p:cNvPr>
          <p:cNvSpPr>
            <a:spLocks/>
          </p:cNvSpPr>
          <p:nvPr/>
        </p:nvSpPr>
        <p:spPr bwMode="auto">
          <a:xfrm>
            <a:off x="4495800" y="1752600"/>
            <a:ext cx="3886200" cy="3937000"/>
          </a:xfrm>
          <a:custGeom>
            <a:avLst/>
            <a:gdLst>
              <a:gd name="T0" fmla="*/ 0 w 2448"/>
              <a:gd name="T1" fmla="*/ 2147483646 h 2480"/>
              <a:gd name="T2" fmla="*/ 2147483646 w 2448"/>
              <a:gd name="T3" fmla="*/ 0 h 2480"/>
              <a:gd name="T4" fmla="*/ 2147483646 w 2448"/>
              <a:gd name="T5" fmla="*/ 0 h 2480"/>
              <a:gd name="T6" fmla="*/ 2147483646 w 2448"/>
              <a:gd name="T7" fmla="*/ 2147483646 h 2480"/>
              <a:gd name="T8" fmla="*/ 2147483646 w 2448"/>
              <a:gd name="T9" fmla="*/ 2147483646 h 2480"/>
              <a:gd name="T10" fmla="*/ 0 w 2448"/>
              <a:gd name="T11" fmla="*/ 2147483646 h 24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448"/>
              <a:gd name="T19" fmla="*/ 0 h 2480"/>
              <a:gd name="T20" fmla="*/ 2448 w 2448"/>
              <a:gd name="T21" fmla="*/ 2480 h 24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448" h="2480">
                <a:moveTo>
                  <a:pt x="0" y="1920"/>
                </a:moveTo>
                <a:lnTo>
                  <a:pt x="672" y="0"/>
                </a:lnTo>
                <a:lnTo>
                  <a:pt x="2448" y="0"/>
                </a:lnTo>
                <a:lnTo>
                  <a:pt x="2448" y="1872"/>
                </a:lnTo>
                <a:lnTo>
                  <a:pt x="555" y="2480"/>
                </a:lnTo>
                <a:lnTo>
                  <a:pt x="0" y="1920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83972" name="AutoShape 6">
            <a:extLst>
              <a:ext uri="{FF2B5EF4-FFF2-40B4-BE49-F238E27FC236}">
                <a16:creationId xmlns:a16="http://schemas.microsoft.com/office/drawing/2014/main" id="{00CA89BF-DDA3-D24A-ACB1-2F9B564D47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8600" y="4343400"/>
            <a:ext cx="1749425" cy="1752600"/>
          </a:xfrm>
          <a:prstGeom prst="rtTriangle">
            <a:avLst/>
          </a:prstGeom>
          <a:solidFill>
            <a:srgbClr val="B2B2B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8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83973" name="Rectangle 7">
            <a:extLst>
              <a:ext uri="{FF2B5EF4-FFF2-40B4-BE49-F238E27FC236}">
                <a16:creationId xmlns:a16="http://schemas.microsoft.com/office/drawing/2014/main" id="{AFC9E92F-E00F-AE4D-B36F-D801228741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2600" y="2362200"/>
            <a:ext cx="2667000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rgbClr val="0033CC"/>
                </a:solidFill>
                <a:latin typeface="Times New Roman" panose="02020603050405020304" pitchFamily="18" charset="0"/>
                <a:sym typeface="Symbol" pitchFamily="2" charset="2"/>
              </a:rPr>
              <a:t>“Corner”</a:t>
            </a:r>
            <a:br>
              <a:rPr lang="en-US" altLang="ja-JP" sz="2400">
                <a:solidFill>
                  <a:schemeClr val="tx1"/>
                </a:solidFill>
                <a:latin typeface="Times New Roman" panose="02020603050405020304" pitchFamily="18" charset="0"/>
                <a:sym typeface="Symbol" pitchFamily="2" charset="2"/>
              </a:rPr>
            </a:br>
            <a:r>
              <a:rPr lang="en-US" altLang="ja-JP" sz="2400">
                <a:solidFill>
                  <a:schemeClr val="tx1"/>
                </a:solidFill>
                <a:latin typeface="Times New Roman" panose="02020603050405020304" pitchFamily="18" charset="0"/>
                <a:sym typeface="Symbol" pitchFamily="2" charset="2"/>
              </a:rPr>
              <a:t>R &gt; 0</a:t>
            </a:r>
            <a:endParaRPr lang="ru-RU" altLang="en-US" sz="2000">
              <a:solidFill>
                <a:schemeClr val="tx1"/>
              </a:solidFill>
              <a:latin typeface="Times New Roman" panose="02020603050405020304" pitchFamily="18" charset="0"/>
              <a:sym typeface="Symbol" pitchFamily="2" charset="2"/>
            </a:endParaRPr>
          </a:p>
        </p:txBody>
      </p:sp>
      <p:sp>
        <p:nvSpPr>
          <p:cNvPr id="83974" name="Rectangle 8">
            <a:extLst>
              <a:ext uri="{FF2B5EF4-FFF2-40B4-BE49-F238E27FC236}">
                <a16:creationId xmlns:a16="http://schemas.microsoft.com/office/drawing/2014/main" id="{A89C7E1D-17FE-A443-8131-F30C73C1CC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62800" y="5105400"/>
            <a:ext cx="1295400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rgbClr val="0033CC"/>
                </a:solidFill>
                <a:latin typeface="Times New Roman" panose="02020603050405020304" pitchFamily="18" charset="0"/>
                <a:sym typeface="Symbol" pitchFamily="2" charset="2"/>
              </a:rPr>
              <a:t>“Edge” </a:t>
            </a:r>
            <a:br>
              <a:rPr lang="en-US" altLang="en-US" sz="2400">
                <a:solidFill>
                  <a:schemeClr val="tx1"/>
                </a:solidFill>
                <a:latin typeface="Times New Roman" panose="02020603050405020304" pitchFamily="18" charset="0"/>
                <a:sym typeface="Symbol" pitchFamily="2" charset="2"/>
              </a:rPr>
            </a:br>
            <a:r>
              <a:rPr lang="en-US" altLang="en-US" sz="2400">
                <a:solidFill>
                  <a:schemeClr val="tx1"/>
                </a:solidFill>
                <a:latin typeface="Times New Roman" panose="02020603050405020304" pitchFamily="18" charset="0"/>
                <a:sym typeface="Symbol" pitchFamily="2" charset="2"/>
              </a:rPr>
              <a:t>R &lt; 0</a:t>
            </a:r>
            <a:endParaRPr lang="ru-RU" altLang="en-US" sz="2000">
              <a:solidFill>
                <a:schemeClr val="tx1"/>
              </a:solidFill>
              <a:latin typeface="Times New Roman" panose="02020603050405020304" pitchFamily="18" charset="0"/>
              <a:sym typeface="Symbol" pitchFamily="2" charset="2"/>
            </a:endParaRPr>
          </a:p>
        </p:txBody>
      </p:sp>
      <p:sp>
        <p:nvSpPr>
          <p:cNvPr id="83975" name="Rectangle 9">
            <a:extLst>
              <a:ext uri="{FF2B5EF4-FFF2-40B4-BE49-F238E27FC236}">
                <a16:creationId xmlns:a16="http://schemas.microsoft.com/office/drawing/2014/main" id="{9A89FF71-AFEE-1D49-BE76-8A28D6C595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4800" y="1905000"/>
            <a:ext cx="1295400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rgbClr val="0033CC"/>
                </a:solidFill>
                <a:latin typeface="Times New Roman" panose="02020603050405020304" pitchFamily="18" charset="0"/>
                <a:sym typeface="Symbol" pitchFamily="2" charset="2"/>
              </a:rPr>
              <a:t>“Edge” </a:t>
            </a:r>
            <a:br>
              <a:rPr lang="en-US" altLang="en-US" sz="2400">
                <a:solidFill>
                  <a:schemeClr val="tx1"/>
                </a:solidFill>
                <a:latin typeface="Times New Roman" panose="02020603050405020304" pitchFamily="18" charset="0"/>
                <a:sym typeface="Symbol" pitchFamily="2" charset="2"/>
              </a:rPr>
            </a:br>
            <a:r>
              <a:rPr lang="en-US" altLang="en-US" sz="2400" i="1">
                <a:solidFill>
                  <a:schemeClr val="tx1"/>
                </a:solidFill>
                <a:latin typeface="Times New Roman" panose="02020603050405020304" pitchFamily="18" charset="0"/>
                <a:sym typeface="Symbol" pitchFamily="2" charset="2"/>
              </a:rPr>
              <a:t>R</a:t>
            </a:r>
            <a:r>
              <a:rPr lang="en-US" altLang="en-US" sz="2400">
                <a:solidFill>
                  <a:schemeClr val="tx1"/>
                </a:solidFill>
                <a:latin typeface="Times New Roman" panose="02020603050405020304" pitchFamily="18" charset="0"/>
                <a:sym typeface="Symbol" pitchFamily="2" charset="2"/>
              </a:rPr>
              <a:t> &lt; 0</a:t>
            </a:r>
            <a:endParaRPr lang="ru-RU" altLang="en-US" sz="2000">
              <a:solidFill>
                <a:schemeClr val="tx1"/>
              </a:solidFill>
              <a:latin typeface="Times New Roman" panose="02020603050405020304" pitchFamily="18" charset="0"/>
              <a:sym typeface="Symbol" pitchFamily="2" charset="2"/>
            </a:endParaRPr>
          </a:p>
        </p:txBody>
      </p:sp>
      <p:sp>
        <p:nvSpPr>
          <p:cNvPr id="83976" name="Rectangle 10">
            <a:extLst>
              <a:ext uri="{FF2B5EF4-FFF2-40B4-BE49-F238E27FC236}">
                <a16:creationId xmlns:a16="http://schemas.microsoft.com/office/drawing/2014/main" id="{638D70F4-E1CF-BD40-BC3D-9EDBAA3139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2400" y="5181600"/>
            <a:ext cx="1219200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rgbClr val="0033CC"/>
                </a:solidFill>
                <a:latin typeface="Times New Roman" panose="02020603050405020304" pitchFamily="18" charset="0"/>
                <a:sym typeface="Symbol" pitchFamily="2" charset="2"/>
              </a:rPr>
              <a:t>“Flat” region</a:t>
            </a:r>
            <a:endParaRPr lang="ru-RU" altLang="en-US" sz="2400">
              <a:solidFill>
                <a:srgbClr val="0033CC"/>
              </a:solidFill>
              <a:latin typeface="Times New Roman" panose="02020603050405020304" pitchFamily="18" charset="0"/>
              <a:sym typeface="Symbol" pitchFamily="2" charset="2"/>
            </a:endParaRPr>
          </a:p>
        </p:txBody>
      </p:sp>
      <p:sp>
        <p:nvSpPr>
          <p:cNvPr id="83977" name="Oval 11">
            <a:extLst>
              <a:ext uri="{FF2B5EF4-FFF2-40B4-BE49-F238E27FC236}">
                <a16:creationId xmlns:a16="http://schemas.microsoft.com/office/drawing/2014/main" id="{6621BE78-3232-3948-B0B9-643E5B6746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34200" y="2133600"/>
            <a:ext cx="609600" cy="638175"/>
          </a:xfrm>
          <a:prstGeom prst="ellipse">
            <a:avLst/>
          </a:prstGeom>
          <a:solidFill>
            <a:srgbClr val="0000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8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83978" name="Oval 12">
            <a:extLst>
              <a:ext uri="{FF2B5EF4-FFF2-40B4-BE49-F238E27FC236}">
                <a16:creationId xmlns:a16="http://schemas.microsoft.com/office/drawing/2014/main" id="{200B94B3-3914-A445-AB56-CA9B527E6E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84650" y="1828800"/>
            <a:ext cx="927100" cy="125413"/>
          </a:xfrm>
          <a:prstGeom prst="ellipse">
            <a:avLst/>
          </a:prstGeom>
          <a:solidFill>
            <a:srgbClr val="0000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8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83979" name="Oval 13">
            <a:extLst>
              <a:ext uri="{FF2B5EF4-FFF2-40B4-BE49-F238E27FC236}">
                <a16:creationId xmlns:a16="http://schemas.microsoft.com/office/drawing/2014/main" id="{8F20CB0E-9867-164D-B146-FC664309D6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67200" y="4953000"/>
            <a:ext cx="152400" cy="152400"/>
          </a:xfrm>
          <a:prstGeom prst="ellipse">
            <a:avLst/>
          </a:prstGeom>
          <a:solidFill>
            <a:srgbClr val="0000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8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83980" name="Oval 14">
            <a:extLst>
              <a:ext uri="{FF2B5EF4-FFF2-40B4-BE49-F238E27FC236}">
                <a16:creationId xmlns:a16="http://schemas.microsoft.com/office/drawing/2014/main" id="{F272A8EA-E3DD-A64E-985D-469C9A716144}"/>
              </a:ext>
            </a:extLst>
          </p:cNvPr>
          <p:cNvSpPr>
            <a:spLocks noChangeArrowheads="1"/>
          </p:cNvSpPr>
          <p:nvPr/>
        </p:nvSpPr>
        <p:spPr bwMode="auto">
          <a:xfrm rot="5542000">
            <a:off x="6650832" y="5557043"/>
            <a:ext cx="927100" cy="125413"/>
          </a:xfrm>
          <a:prstGeom prst="ellipse">
            <a:avLst/>
          </a:prstGeom>
          <a:solidFill>
            <a:srgbClr val="0000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8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83981" name="Rectangle 15">
            <a:extLst>
              <a:ext uri="{FF2B5EF4-FFF2-40B4-BE49-F238E27FC236}">
                <a16:creationId xmlns:a16="http://schemas.microsoft.com/office/drawing/2014/main" id="{03426C27-1C46-F04F-88A6-8E45142DA9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99025" y="4714875"/>
            <a:ext cx="12747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 i="1">
                <a:solidFill>
                  <a:schemeClr val="tx1"/>
                </a:solidFill>
                <a:latin typeface="Times New Roman" panose="02020603050405020304" pitchFamily="18" charset="0"/>
                <a:sym typeface="Symbol" pitchFamily="2" charset="2"/>
              </a:rPr>
              <a:t>|R| </a:t>
            </a:r>
            <a:r>
              <a:rPr lang="en-US" altLang="en-US" sz="2400">
                <a:solidFill>
                  <a:schemeClr val="tx1"/>
                </a:solidFill>
                <a:latin typeface="Times New Roman" panose="02020603050405020304" pitchFamily="18" charset="0"/>
                <a:sym typeface="Symbol" pitchFamily="2" charset="2"/>
              </a:rPr>
              <a:t>small</a:t>
            </a:r>
          </a:p>
        </p:txBody>
      </p:sp>
      <p:sp>
        <p:nvSpPr>
          <p:cNvPr id="83982" name="Line 16">
            <a:extLst>
              <a:ext uri="{FF2B5EF4-FFF2-40B4-BE49-F238E27FC236}">
                <a16:creationId xmlns:a16="http://schemas.microsoft.com/office/drawing/2014/main" id="{5CCFEB66-B73D-9847-80A5-51A89CFE896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029200" y="5181600"/>
            <a:ext cx="5334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aphicFrame>
        <p:nvGraphicFramePr>
          <p:cNvPr id="83983" name="Object 17">
            <a:extLst>
              <a:ext uri="{FF2B5EF4-FFF2-40B4-BE49-F238E27FC236}">
                <a16:creationId xmlns:a16="http://schemas.microsoft.com/office/drawing/2014/main" id="{BC4307CC-7CA6-394F-98A2-1573EBB30A7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90600" y="1181100"/>
          <a:ext cx="7123113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65532000" imgH="5270500" progId="Equation.3">
                  <p:embed/>
                </p:oleObj>
              </mc:Choice>
              <mc:Fallback>
                <p:oleObj name="Equation" r:id="rId3" imgW="65532000" imgH="5270500" progId="Equation.3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1181100"/>
                        <a:ext cx="7123113" cy="571500"/>
                      </a:xfrm>
                      <a:prstGeom prst="rect">
                        <a:avLst/>
                      </a:prstGeom>
                      <a:solidFill>
                        <a:schemeClr val="accent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3984" name="Text Box 18">
            <a:extLst>
              <a:ext uri="{FF2B5EF4-FFF2-40B4-BE49-F238E27FC236}">
                <a16:creationId xmlns:a16="http://schemas.microsoft.com/office/drawing/2014/main" id="{0A66F51B-DC37-CA41-A7C2-1C2827DB57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6475" y="1828800"/>
            <a:ext cx="272732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l-GR" altLang="en-US" sz="1800" b="0" i="1">
                <a:latin typeface="Times New Roman" panose="02020603050405020304" pitchFamily="18" charset="0"/>
              </a:rPr>
              <a:t>α</a:t>
            </a:r>
            <a:r>
              <a:rPr lang="en-US" altLang="en-US" sz="1800" b="0">
                <a:latin typeface="Arial" panose="020B0604020202020204" pitchFamily="34" charset="0"/>
              </a:rPr>
              <a:t>: constant (0.04 to 0.06)</a:t>
            </a:r>
            <a:endParaRPr lang="el-GR" altLang="en-US" sz="1800" b="0">
              <a:latin typeface="Arial" panose="020B0604020202020204" pitchFamily="34" charset="0"/>
            </a:endParaRPr>
          </a:p>
        </p:txBody>
      </p:sp>
      <p:pic>
        <p:nvPicPr>
          <p:cNvPr id="18" name="Picture 17" descr="A picture containing text, clock, watch&#10;&#10;Description automatically generated">
            <a:extLst>
              <a:ext uri="{FF2B5EF4-FFF2-40B4-BE49-F238E27FC236}">
                <a16:creationId xmlns:a16="http://schemas.microsoft.com/office/drawing/2014/main" id="{D256E447-5DDD-2643-8243-AA928E3B59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918" y="3027435"/>
            <a:ext cx="1476375" cy="42841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EC77A12-3F1A-2240-8761-26C5C27E5F09}"/>
              </a:ext>
            </a:extLst>
          </p:cNvPr>
          <p:cNvSpPr txBox="1"/>
          <p:nvPr/>
        </p:nvSpPr>
        <p:spPr>
          <a:xfrm>
            <a:off x="1049544" y="4848028"/>
            <a:ext cx="272061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0" dirty="0">
                <a:solidFill>
                  <a:schemeClr val="bg1"/>
                </a:solidFill>
              </a:rPr>
              <a:t>R is a matrix with two orthonormal bases</a:t>
            </a:r>
          </a:p>
          <a:p>
            <a:r>
              <a:rPr lang="en-US" sz="1100" b="0" dirty="0">
                <a:solidFill>
                  <a:schemeClr val="bg1"/>
                </a:solidFill>
              </a:rPr>
              <a:t>(eigenvector of unit norm)</a:t>
            </a:r>
            <a:endParaRPr lang="en-US" b="0" dirty="0">
              <a:solidFill>
                <a:schemeClr val="bg1"/>
              </a:solidFill>
            </a:endParaRPr>
          </a:p>
        </p:txBody>
      </p:sp>
      <p:graphicFrame>
        <p:nvGraphicFramePr>
          <p:cNvPr id="20" name="Object 4">
            <a:extLst>
              <a:ext uri="{FF2B5EF4-FFF2-40B4-BE49-F238E27FC236}">
                <a16:creationId xmlns:a16="http://schemas.microsoft.com/office/drawing/2014/main" id="{82C819A9-27E5-6A4B-88C7-C3DFCE7D336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51814713"/>
              </p:ext>
            </p:extLst>
          </p:nvPr>
        </p:nvGraphicFramePr>
        <p:xfrm>
          <a:off x="1138237" y="3648700"/>
          <a:ext cx="2514600" cy="1006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27800300" imgH="11112500" progId="Equation.3">
                  <p:embed/>
                </p:oleObj>
              </mc:Choice>
              <mc:Fallback>
                <p:oleObj name="Equation" r:id="rId6" imgW="27800300" imgH="11112500" progId="Equation.3">
                  <p:embed/>
                  <p:pic>
                    <p:nvPicPr>
                      <p:cNvPr id="75780" name="Object 4">
                        <a:extLst>
                          <a:ext uri="{FF2B5EF4-FFF2-40B4-BE49-F238E27FC236}">
                            <a16:creationId xmlns:a16="http://schemas.microsoft.com/office/drawing/2014/main" id="{304E1E66-C74E-6D47-A8C8-A021F8D3E75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38237" y="3648700"/>
                        <a:ext cx="2514600" cy="1006475"/>
                      </a:xfrm>
                      <a:prstGeom prst="rect">
                        <a:avLst/>
                      </a:prstGeom>
                      <a:solidFill>
                        <a:schemeClr val="accent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761BC83C-664D-CD44-B405-6A3179C30DEE}"/>
              </a:ext>
            </a:extLst>
          </p:cNvPr>
          <p:cNvSpPr txBox="1"/>
          <p:nvPr/>
        </p:nvSpPr>
        <p:spPr>
          <a:xfrm>
            <a:off x="393842" y="3263236"/>
            <a:ext cx="5229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0" dirty="0">
                <a:solidFill>
                  <a:schemeClr val="bg1"/>
                </a:solidFill>
              </a:rPr>
              <a:t>recall</a:t>
            </a:r>
            <a:endParaRPr lang="en-US" b="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7" name="Rectangle 2">
            <a:extLst>
              <a:ext uri="{FF2B5EF4-FFF2-40B4-BE49-F238E27FC236}">
                <a16:creationId xmlns:a16="http://schemas.microsoft.com/office/drawing/2014/main" id="{286FA70E-3313-7740-B31C-4642282D611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Harris corner detector</a:t>
            </a:r>
            <a:endParaRPr lang="ru-RU" altLang="en-US" dirty="0"/>
          </a:p>
        </p:txBody>
      </p:sp>
      <p:sp>
        <p:nvSpPr>
          <p:cNvPr id="86018" name="Rectangle 3">
            <a:extLst>
              <a:ext uri="{FF2B5EF4-FFF2-40B4-BE49-F238E27FC236}">
                <a16:creationId xmlns:a16="http://schemas.microsoft.com/office/drawing/2014/main" id="{37AB380B-9D12-8744-874D-EEC259DE73B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85800" y="1905000"/>
            <a:ext cx="8048625" cy="2801938"/>
          </a:xfrm>
        </p:spPr>
        <p:txBody>
          <a:bodyPr/>
          <a:lstStyle/>
          <a:p>
            <a:pPr marL="514350" indent="-514350" eaLnBrk="1" hangingPunct="1">
              <a:buFontTx/>
              <a:buAutoNum type="arabicParenR"/>
            </a:pPr>
            <a:r>
              <a:rPr lang="en-US" altLang="en-US"/>
              <a:t>Compute</a:t>
            </a:r>
            <a:r>
              <a:rPr lang="en-US" altLang="en-US" i="1"/>
              <a:t> M </a:t>
            </a:r>
            <a:r>
              <a:rPr lang="en-US" altLang="en-US"/>
              <a:t>matrix for each image window to get their </a:t>
            </a:r>
            <a:r>
              <a:rPr lang="en-US" altLang="en-US" i="1"/>
              <a:t>cornerness </a:t>
            </a:r>
            <a:r>
              <a:rPr lang="en-US" altLang="en-US"/>
              <a:t>scores.</a:t>
            </a:r>
          </a:p>
          <a:p>
            <a:pPr marL="514350" indent="-514350" eaLnBrk="1" hangingPunct="1">
              <a:buFontTx/>
              <a:buAutoNum type="arabicParenR"/>
            </a:pPr>
            <a:r>
              <a:rPr lang="en-US" altLang="en-US"/>
              <a:t>Find points whose surrounding window gave large corner response (</a:t>
            </a:r>
            <a:r>
              <a:rPr lang="en-US" altLang="en-US" i="1"/>
              <a:t>f</a:t>
            </a:r>
            <a:r>
              <a:rPr lang="en-US" altLang="en-US"/>
              <a:t>&gt;threshold)</a:t>
            </a:r>
          </a:p>
          <a:p>
            <a:pPr marL="514350" indent="-514350" eaLnBrk="1" hangingPunct="1">
              <a:buFontTx/>
              <a:buAutoNum type="arabicParenR"/>
            </a:pPr>
            <a:r>
              <a:rPr lang="en-US" altLang="en-US"/>
              <a:t>Take the points of local maxima, i.e., perform non-maximum suppression</a:t>
            </a:r>
            <a:endParaRPr lang="ru-RU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Title 1">
            <a:extLst>
              <a:ext uri="{FF2B5EF4-FFF2-40B4-BE49-F238E27FC236}">
                <a16:creationId xmlns:a16="http://schemas.microsoft.com/office/drawing/2014/main" id="{0822284B-46FE-DC4F-BE67-1E0FD1007BC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Example: structure from motion</a:t>
            </a:r>
          </a:p>
        </p:txBody>
      </p:sp>
      <p:pic>
        <p:nvPicPr>
          <p:cNvPr id="11266" name="Picture 2" descr="C:\Users\James\Dropbox\cs143 fall 2013\cs143 fall 2013 slides\08\Colosseum.jpg">
            <a:extLst>
              <a:ext uri="{FF2B5EF4-FFF2-40B4-BE49-F238E27FC236}">
                <a16:creationId xmlns:a16="http://schemas.microsoft.com/office/drawing/2014/main" id="{90F45C2F-93DE-FA49-A753-74B31B7419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1905000"/>
            <a:ext cx="8782050" cy="30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86A8413-8083-64E8-62BE-89FBE29E8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Harris corner detector </a:t>
            </a:r>
            <a:r>
              <a:rPr lang="pl-PL" altLang="en-US" sz="2000" dirty="0"/>
              <a:t>[Harris88]</a:t>
            </a:r>
            <a:endParaRPr lang="en-US" dirty="0"/>
          </a:p>
        </p:txBody>
      </p:sp>
      <p:sp>
        <p:nvSpPr>
          <p:cNvPr id="88066" name="Rectangle 3">
            <a:extLst>
              <a:ext uri="{FF2B5EF4-FFF2-40B4-BE49-F238E27FC236}">
                <a16:creationId xmlns:a16="http://schemas.microsoft.com/office/drawing/2014/main" id="{6354A127-DC98-E740-8B6F-363A9646AD64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pl-PL" altLang="en-US" sz="2800" dirty="0"/>
              <a:t>Second moment matrix</a:t>
            </a:r>
            <a:endParaRPr lang="en-US" altLang="en-US" sz="2800" dirty="0"/>
          </a:p>
        </p:txBody>
      </p:sp>
      <p:sp>
        <p:nvSpPr>
          <p:cNvPr id="88067" name="Slide Number Placeholder 5">
            <a:extLst>
              <a:ext uri="{FF2B5EF4-FFF2-40B4-BE49-F238E27FC236}">
                <a16:creationId xmlns:a16="http://schemas.microsoft.com/office/drawing/2014/main" id="{401BECCD-C255-4E46-A0FB-B33EB395B75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 bwMode="auto">
          <a:xfrm>
            <a:off x="7010400" y="6356350"/>
            <a:ext cx="2133600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3216A368-83C4-8343-B1EF-D667BEA6E021}" type="slidenum">
              <a:rPr lang="de-DE" altLang="en-US" sz="1200">
                <a:solidFill>
                  <a:srgbClr val="898989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pPr eaLnBrk="1" hangingPunct="1">
                <a:spcBef>
                  <a:spcPct val="0"/>
                </a:spcBef>
                <a:buFontTx/>
                <a:buNone/>
              </a:pPr>
              <a:t>50</a:t>
            </a:fld>
            <a:endParaRPr lang="de-DE" altLang="en-US" sz="1200">
              <a:solidFill>
                <a:srgbClr val="898989"/>
              </a:solidFill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88068" name="Object 2">
            <a:extLst>
              <a:ext uri="{FF2B5EF4-FFF2-40B4-BE49-F238E27FC236}">
                <a16:creationId xmlns:a16="http://schemas.microsoft.com/office/drawing/2014/main" id="{17BE33F4-DD19-C440-A56E-12D2C04BF9A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54063" y="2185988"/>
          <a:ext cx="3760787" cy="719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61150500" imgH="11696700" progId="Equation.3">
                  <p:embed/>
                </p:oleObj>
              </mc:Choice>
              <mc:Fallback>
                <p:oleObj name="Equation" r:id="rId3" imgW="61150500" imgH="1169670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4063" y="2185988"/>
                        <a:ext cx="3760787" cy="719137"/>
                      </a:xfrm>
                      <a:prstGeom prst="rect">
                        <a:avLst/>
                      </a:prstGeom>
                      <a:solidFill>
                        <a:schemeClr val="accent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8069" name="Picture 5">
            <a:extLst>
              <a:ext uri="{FF2B5EF4-FFF2-40B4-BE49-F238E27FC236}">
                <a16:creationId xmlns:a16="http://schemas.microsoft.com/office/drawing/2014/main" id="{F5117A7E-1DD0-594D-B1E7-31988BDFA5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7625" y="1233488"/>
            <a:ext cx="1079500" cy="839787"/>
          </a:xfrm>
          <a:prstGeom prst="rect">
            <a:avLst/>
          </a:prstGeom>
          <a:noFill/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203" name="Text Box 9">
            <a:extLst>
              <a:ext uri="{FF2B5EF4-FFF2-40B4-BE49-F238E27FC236}">
                <a16:creationId xmlns:a16="http://schemas.microsoft.com/office/drawing/2014/main" id="{065C589E-1A84-5640-A3A2-7CE5BB390D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65700" y="2132013"/>
            <a:ext cx="1800225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pl-PL" altLang="en-US" sz="1600" b="0">
                <a:latin typeface="Arial" panose="020B0604020202020204" pitchFamily="34" charset="0"/>
                <a:cs typeface="Arial" panose="020B0604020202020204" pitchFamily="34" charset="0"/>
              </a:rPr>
              <a:t>1. Image derivatives</a:t>
            </a:r>
            <a:endParaRPr lang="en-US" altLang="en-US" sz="1600" b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204" name="Text Box 10">
            <a:extLst>
              <a:ext uri="{FF2B5EF4-FFF2-40B4-BE49-F238E27FC236}">
                <a16:creationId xmlns:a16="http://schemas.microsoft.com/office/drawing/2014/main" id="{8ADEC210-4776-1147-8B78-635A58ABE2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73475" y="3106738"/>
            <a:ext cx="19431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pl-PL" altLang="en-US" sz="1600" b="0">
                <a:latin typeface="Arial" panose="020B0604020202020204" pitchFamily="34" charset="0"/>
                <a:cs typeface="Arial" panose="020B0604020202020204" pitchFamily="34" charset="0"/>
              </a:rPr>
              <a:t>2. Square of derivatives</a:t>
            </a:r>
            <a:endParaRPr lang="en-US" altLang="en-US" sz="1600" b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205" name="Text Box 11">
            <a:extLst>
              <a:ext uri="{FF2B5EF4-FFF2-40B4-BE49-F238E27FC236}">
                <a16:creationId xmlns:a16="http://schemas.microsoft.com/office/drawing/2014/main" id="{DC34F6EA-BB3B-4C4C-8AA3-28D3E3F17F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36963" y="3970338"/>
            <a:ext cx="1944687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pl-PL" altLang="en-US" sz="1600" b="0">
                <a:latin typeface="Arial" panose="020B0604020202020204" pitchFamily="34" charset="0"/>
                <a:cs typeface="Arial" panose="020B0604020202020204" pitchFamily="34" charset="0"/>
              </a:rPr>
              <a:t>3. Gaussian </a:t>
            </a:r>
            <a:br>
              <a:rPr lang="pl-PL" altLang="en-US" sz="1600" b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l-PL" altLang="en-US" sz="1600" b="0">
                <a:latin typeface="Arial" panose="020B0604020202020204" pitchFamily="34" charset="0"/>
                <a:cs typeface="Arial" panose="020B0604020202020204" pitchFamily="34" charset="0"/>
              </a:rPr>
              <a:t>    filter </a:t>
            </a:r>
            <a:r>
              <a:rPr lang="pl-PL" altLang="en-US" sz="1600" b="0" i="1">
                <a:latin typeface="Arial" panose="020B0604020202020204" pitchFamily="34" charset="0"/>
                <a:cs typeface="Arial" panose="020B0604020202020204" pitchFamily="34" charset="0"/>
              </a:rPr>
              <a:t>g(</a:t>
            </a:r>
            <a:r>
              <a:rPr lang="pl-PL" altLang="en-US" sz="1600" b="0" i="1">
                <a:latin typeface="Symbol" pitchFamily="2" charset="2"/>
                <a:cs typeface="Arial" panose="020B0604020202020204" pitchFamily="34" charset="0"/>
              </a:rPr>
              <a:t>s</a:t>
            </a:r>
            <a:r>
              <a:rPr lang="pl-PL" altLang="en-US" sz="1600" b="0" i="1" baseline="-2500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pl-PL" altLang="en-US" sz="1600" b="0" i="1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altLang="en-US" sz="1600" b="0" i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" name="Group 12">
            <a:extLst>
              <a:ext uri="{FF2B5EF4-FFF2-40B4-BE49-F238E27FC236}">
                <a16:creationId xmlns:a16="http://schemas.microsoft.com/office/drawing/2014/main" id="{BE5AAAD7-1747-B447-B374-B4A85D6D9226}"/>
              </a:ext>
            </a:extLst>
          </p:cNvPr>
          <p:cNvGrpSpPr>
            <a:grpSpLocks/>
          </p:cNvGrpSpPr>
          <p:nvPr/>
        </p:nvGrpSpPr>
        <p:grpSpPr bwMode="auto">
          <a:xfrm>
            <a:off x="6445250" y="2133600"/>
            <a:ext cx="2519363" cy="865188"/>
            <a:chOff x="3356" y="1638"/>
            <a:chExt cx="2041" cy="756"/>
          </a:xfrm>
        </p:grpSpPr>
        <p:pic>
          <p:nvPicPr>
            <p:cNvPr id="88094" name="Picture 13">
              <a:extLst>
                <a:ext uri="{FF2B5EF4-FFF2-40B4-BE49-F238E27FC236}">
                  <a16:creationId xmlns:a16="http://schemas.microsoft.com/office/drawing/2014/main" id="{E99AD058-81BF-3240-8FB0-C0EDD7F8D3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56" y="1684"/>
              <a:ext cx="907" cy="7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</p:pic>
        <p:pic>
          <p:nvPicPr>
            <p:cNvPr id="88095" name="Picture 14">
              <a:extLst>
                <a:ext uri="{FF2B5EF4-FFF2-40B4-BE49-F238E27FC236}">
                  <a16:creationId xmlns:a16="http://schemas.microsoft.com/office/drawing/2014/main" id="{B33C9782-EBB7-774A-B4EA-764C4C83FC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21" y="1684"/>
              <a:ext cx="918" cy="7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</p:pic>
        <p:sp>
          <p:nvSpPr>
            <p:cNvPr id="88096" name="Text Box 15">
              <a:extLst>
                <a:ext uri="{FF2B5EF4-FFF2-40B4-BE49-F238E27FC236}">
                  <a16:creationId xmlns:a16="http://schemas.microsoft.com/office/drawing/2014/main" id="{1E281CB5-A9C4-2A41-997A-4D497C42CD7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59" y="1638"/>
              <a:ext cx="363" cy="3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lang="pl-PL" altLang="en-US" sz="1800" i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</a:t>
              </a:r>
              <a:r>
                <a:rPr lang="pl-PL" altLang="en-US" sz="1800" i="1" baseline="-2500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  <a:endParaRPr lang="en-US" altLang="en-US" sz="1800" i="1" baseline="-25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8097" name="Text Box 16">
              <a:extLst>
                <a:ext uri="{FF2B5EF4-FFF2-40B4-BE49-F238E27FC236}">
                  <a16:creationId xmlns:a16="http://schemas.microsoft.com/office/drawing/2014/main" id="{C988E59C-6BCE-444E-9BD8-711C5AC765C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34" y="1638"/>
              <a:ext cx="363" cy="3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lang="pl-PL" altLang="en-US" sz="1800" i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</a:t>
              </a:r>
              <a:r>
                <a:rPr lang="pl-PL" altLang="en-US" sz="1800" i="1" baseline="-2500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y</a:t>
              </a:r>
              <a:endParaRPr lang="en-US" altLang="en-US" sz="1800" i="1" baseline="-25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8208" name="Picture 18">
            <a:extLst>
              <a:ext uri="{FF2B5EF4-FFF2-40B4-BE49-F238E27FC236}">
                <a16:creationId xmlns:a16="http://schemas.microsoft.com/office/drawing/2014/main" id="{63A3576D-DE27-9F45-871C-83CEAAA6D1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3975" y="3033713"/>
            <a:ext cx="1196975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pic>
        <p:nvPicPr>
          <p:cNvPr id="8209" name="Picture 19">
            <a:extLst>
              <a:ext uri="{FF2B5EF4-FFF2-40B4-BE49-F238E27FC236}">
                <a16:creationId xmlns:a16="http://schemas.microsoft.com/office/drawing/2014/main" id="{30B41276-DD56-C644-8D9E-925E458C64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5875" y="3033713"/>
            <a:ext cx="1195388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sp>
        <p:nvSpPr>
          <p:cNvPr id="8210" name="Text Box 20">
            <a:extLst>
              <a:ext uri="{FF2B5EF4-FFF2-40B4-BE49-F238E27FC236}">
                <a16:creationId xmlns:a16="http://schemas.microsoft.com/office/drawing/2014/main" id="{063CAEFE-D5F6-E84C-AFD7-59EA66D1A8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42013" y="2987675"/>
            <a:ext cx="4667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pl-PL" altLang="en-US" sz="1800" i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pl-PL" altLang="en-US" sz="1800" i="1" baseline="-25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pl-PL" altLang="en-US" sz="1800" i="1" baseline="30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altLang="en-US" sz="1800" i="1" baseline="3000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211" name="Text Box 21">
            <a:extLst>
              <a:ext uri="{FF2B5EF4-FFF2-40B4-BE49-F238E27FC236}">
                <a16:creationId xmlns:a16="http://schemas.microsoft.com/office/drawing/2014/main" id="{9961F257-1A8F-1A4D-8EC4-8B44DC4CFD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65975" y="2962275"/>
            <a:ext cx="4667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pl-PL" altLang="en-US" sz="1800" i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pl-PL" altLang="en-US" sz="1800" i="1" baseline="-25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r>
              <a:rPr lang="pl-PL" altLang="en-US" sz="1800" i="1" baseline="30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altLang="en-US" sz="1800" i="1" baseline="3000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212" name="Text Box 22">
            <a:extLst>
              <a:ext uri="{FF2B5EF4-FFF2-40B4-BE49-F238E27FC236}">
                <a16:creationId xmlns:a16="http://schemas.microsoft.com/office/drawing/2014/main" id="{6B25D0D8-4A68-364B-B1CC-3BA026AC9B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18500" y="2962275"/>
            <a:ext cx="53816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pl-PL" altLang="en-US" sz="1800" i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pl-PL" altLang="en-US" sz="1800" i="1" baseline="-25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pl-PL" altLang="en-US" sz="1800" i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pl-PL" altLang="en-US" sz="1800" i="1" baseline="-25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endParaRPr lang="en-US" altLang="en-US" sz="1800" i="1" baseline="-2500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213" name="Picture 6">
            <a:extLst>
              <a:ext uri="{FF2B5EF4-FFF2-40B4-BE49-F238E27FC236}">
                <a16:creationId xmlns:a16="http://schemas.microsoft.com/office/drawing/2014/main" id="{1B0F56E7-925D-8642-B596-C2900C0174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263" y="3933825"/>
            <a:ext cx="1182687" cy="823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pic>
        <p:nvPicPr>
          <p:cNvPr id="8214" name="Picture 7">
            <a:extLst>
              <a:ext uri="{FF2B5EF4-FFF2-40B4-BE49-F238E27FC236}">
                <a16:creationId xmlns:a16="http://schemas.microsoft.com/office/drawing/2014/main" id="{92988B9E-AE4A-7348-8EE1-D2B2545B9D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1588" y="3933825"/>
            <a:ext cx="1182687" cy="823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pic>
        <p:nvPicPr>
          <p:cNvPr id="8215" name="Picture 8">
            <a:extLst>
              <a:ext uri="{FF2B5EF4-FFF2-40B4-BE49-F238E27FC236}">
                <a16:creationId xmlns:a16="http://schemas.microsoft.com/office/drawing/2014/main" id="{12459444-7F76-6649-A499-225E927364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7775" y="3933825"/>
            <a:ext cx="1182688" cy="814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sp>
        <p:nvSpPr>
          <p:cNvPr id="8216" name="Text Box 23">
            <a:extLst>
              <a:ext uri="{FF2B5EF4-FFF2-40B4-BE49-F238E27FC236}">
                <a16:creationId xmlns:a16="http://schemas.microsoft.com/office/drawing/2014/main" id="{1C70BC01-6275-0642-B084-8A12E9D0C9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38800" y="3962400"/>
            <a:ext cx="9223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pl-PL" altLang="en-US" sz="1800" i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g(I</a:t>
            </a:r>
            <a:r>
              <a:rPr lang="pl-PL" altLang="en-US" sz="1800" i="1" baseline="-25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pl-PL" altLang="en-US" sz="1800" i="1" baseline="30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pl-PL" altLang="en-US" sz="1800" i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altLang="en-US" sz="1800" i="1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217" name="Text Box 24">
            <a:extLst>
              <a:ext uri="{FF2B5EF4-FFF2-40B4-BE49-F238E27FC236}">
                <a16:creationId xmlns:a16="http://schemas.microsoft.com/office/drawing/2014/main" id="{F43D8FFB-05B6-FA45-9BE3-9243D49A53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0" y="3962400"/>
            <a:ext cx="92551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pl-PL" altLang="en-US" sz="1800" i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g(I</a:t>
            </a:r>
            <a:r>
              <a:rPr lang="pl-PL" altLang="en-US" sz="1800" i="1" baseline="-25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r>
              <a:rPr lang="pl-PL" altLang="en-US" sz="1800" i="1" baseline="30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pl-PL" altLang="en-US" sz="1800" i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altLang="en-US" sz="1800" i="1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218" name="Text Box 25">
            <a:extLst>
              <a:ext uri="{FF2B5EF4-FFF2-40B4-BE49-F238E27FC236}">
                <a16:creationId xmlns:a16="http://schemas.microsoft.com/office/drawing/2014/main" id="{C7A58D7F-87A2-6248-9693-C20C98D92D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35925" y="3886200"/>
            <a:ext cx="92551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pl-PL" altLang="en-US" sz="1800" i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g(I</a:t>
            </a:r>
            <a:r>
              <a:rPr lang="pl-PL" altLang="en-US" sz="1800" i="1" baseline="-25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pl-PL" altLang="en-US" sz="1800" i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pl-PL" altLang="en-US" sz="1800" i="1" baseline="-25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r>
              <a:rPr lang="pl-PL" altLang="en-US" sz="1800" i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altLang="en-US" sz="1800" i="1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219" name="Picture 27">
            <a:extLst>
              <a:ext uri="{FF2B5EF4-FFF2-40B4-BE49-F238E27FC236}">
                <a16:creationId xmlns:a16="http://schemas.microsoft.com/office/drawing/2014/main" id="{CF383F1D-2DA2-E34C-AF4C-C75E589218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7300" y="4868863"/>
            <a:ext cx="2447925" cy="189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graphicFrame>
        <p:nvGraphicFramePr>
          <p:cNvPr id="8195" name="Object 3">
            <a:extLst>
              <a:ext uri="{FF2B5EF4-FFF2-40B4-BE49-F238E27FC236}">
                <a16:creationId xmlns:a16="http://schemas.microsoft.com/office/drawing/2014/main" id="{75D316EF-F21A-F641-AD7D-6F514E817F1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61988" y="5694363"/>
          <a:ext cx="5129212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4" imgW="61734700" imgH="5854700" progId="Equation.3">
                  <p:embed/>
                </p:oleObj>
              </mc:Choice>
              <mc:Fallback>
                <p:oleObj name="Equation" r:id="rId14" imgW="61734700" imgH="58547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1988" y="5694363"/>
                        <a:ext cx="5129212" cy="488950"/>
                      </a:xfrm>
                      <a:prstGeom prst="rect">
                        <a:avLst/>
                      </a:prstGeom>
                      <a:solidFill>
                        <a:schemeClr val="accent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96" name="Object 4">
            <a:extLst>
              <a:ext uri="{FF2B5EF4-FFF2-40B4-BE49-F238E27FC236}">
                <a16:creationId xmlns:a16="http://schemas.microsoft.com/office/drawing/2014/main" id="{946D5A27-C202-1E4F-948E-A93CA8600BF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87388" y="5191125"/>
          <a:ext cx="5287962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6" imgW="64655700" imgH="5270500" progId="Equation.3">
                  <p:embed/>
                </p:oleObj>
              </mc:Choice>
              <mc:Fallback>
                <p:oleObj name="Equation" r:id="rId16" imgW="64655700" imgH="52705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7388" y="5191125"/>
                        <a:ext cx="5287962" cy="431800"/>
                      </a:xfrm>
                      <a:prstGeom prst="rect">
                        <a:avLst/>
                      </a:prstGeom>
                      <a:solidFill>
                        <a:schemeClr val="accent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220" name="Text Box 30">
            <a:extLst>
              <a:ext uri="{FF2B5EF4-FFF2-40B4-BE49-F238E27FC236}">
                <a16:creationId xmlns:a16="http://schemas.microsoft.com/office/drawing/2014/main" id="{492B847D-56E2-4141-BCB5-27D1CCCE53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750" y="4800600"/>
            <a:ext cx="56388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pl-PL" altLang="en-US" sz="1800" b="0">
                <a:latin typeface="Arial" panose="020B0604020202020204" pitchFamily="34" charset="0"/>
                <a:cs typeface="Arial" panose="020B0604020202020204" pitchFamily="34" charset="0"/>
              </a:rPr>
              <a:t>4. Cornerness function </a:t>
            </a:r>
            <a:r>
              <a:rPr lang="en-US" altLang="en-US" sz="1800" b="0">
                <a:latin typeface="Arial" panose="020B0604020202020204" pitchFamily="34" charset="0"/>
                <a:cs typeface="Arial" panose="020B0604020202020204" pitchFamily="34" charset="0"/>
              </a:rPr>
              <a:t>– </a:t>
            </a:r>
            <a:r>
              <a:rPr lang="pl-PL" altLang="en-US" sz="1800" b="0">
                <a:latin typeface="Arial" panose="020B0604020202020204" pitchFamily="34" charset="0"/>
                <a:cs typeface="Arial" panose="020B0604020202020204" pitchFamily="34" charset="0"/>
              </a:rPr>
              <a:t>both eigenvalues are strong</a:t>
            </a:r>
            <a:endParaRPr lang="en-US" altLang="en-US" sz="1800" b="0" i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221" name="Text Box 31">
            <a:extLst>
              <a:ext uri="{FF2B5EF4-FFF2-40B4-BE49-F238E27FC236}">
                <a16:creationId xmlns:a16="http://schemas.microsoft.com/office/drawing/2014/main" id="{B5E31386-8EAC-FC4C-9D92-E36DEC02B2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18488" y="6400800"/>
            <a:ext cx="92551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pl-PL" altLang="en-US" sz="1800" i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</a:t>
            </a:r>
            <a:endParaRPr lang="en-US" altLang="en-US" sz="1800" i="1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222" name="Text Box 32">
            <a:extLst>
              <a:ext uri="{FF2B5EF4-FFF2-40B4-BE49-F238E27FC236}">
                <a16:creationId xmlns:a16="http://schemas.microsoft.com/office/drawing/2014/main" id="{51584F80-FE89-BD4D-A061-C836326678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750" y="6342063"/>
            <a:ext cx="46799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pl-PL" altLang="en-US" sz="1800" b="0">
                <a:latin typeface="Arial" panose="020B0604020202020204" pitchFamily="34" charset="0"/>
                <a:cs typeface="Arial" panose="020B0604020202020204" pitchFamily="34" charset="0"/>
              </a:rPr>
              <a:t>5. Non-maxima suppression</a:t>
            </a:r>
            <a:endParaRPr lang="en-US" altLang="en-US" sz="1800" b="0" i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8197" name="Object 5">
            <a:extLst>
              <a:ext uri="{FF2B5EF4-FFF2-40B4-BE49-F238E27FC236}">
                <a16:creationId xmlns:a16="http://schemas.microsoft.com/office/drawing/2014/main" id="{F48A0544-D124-7C4C-B0BE-50E4F12E047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10272050"/>
              </p:ext>
            </p:extLst>
          </p:nvPr>
        </p:nvGraphicFramePr>
        <p:xfrm>
          <a:off x="628650" y="3099836"/>
          <a:ext cx="1476375" cy="631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8" imgW="24574500" imgH="10528300" progId="Equation.DSMT4">
                  <p:embed/>
                </p:oleObj>
              </mc:Choice>
              <mc:Fallback>
                <p:oleObj name="Equation" r:id="rId18" imgW="24574500" imgH="1052830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8650" y="3099836"/>
                        <a:ext cx="1476375" cy="631825"/>
                      </a:xfrm>
                      <a:prstGeom prst="rect">
                        <a:avLst/>
                      </a:prstGeom>
                      <a:solidFill>
                        <a:schemeClr val="accent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23412C15-BAC1-2441-92A2-2F27FA26B7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86275" y="2592388"/>
            <a:ext cx="2017713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 b="0">
                <a:latin typeface="Arial" panose="020B0604020202020204" pitchFamily="34" charset="0"/>
                <a:cs typeface="Arial" panose="020B0604020202020204" pitchFamily="34" charset="0"/>
              </a:rPr>
              <a:t>(optionally, blur first)</a:t>
            </a:r>
          </a:p>
        </p:txBody>
      </p:sp>
      <p:pic>
        <p:nvPicPr>
          <p:cNvPr id="88093" name="Picture 34">
            <a:extLst>
              <a:ext uri="{FF2B5EF4-FFF2-40B4-BE49-F238E27FC236}">
                <a16:creationId xmlns:a16="http://schemas.microsoft.com/office/drawing/2014/main" id="{7F65F6E7-6804-BA4E-ABBF-9FEB497FEDDA}"/>
              </a:ext>
            </a:extLst>
          </p:cNvPr>
          <p:cNvPicPr>
            <a:picLocks noGrp="1"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1588" y="3059113"/>
            <a:ext cx="1196975" cy="836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 descr="A picture containing text, clock, watch&#10;&#10;Description automatically generated">
            <a:extLst>
              <a:ext uri="{FF2B5EF4-FFF2-40B4-BE49-F238E27FC236}">
                <a16:creationId xmlns:a16="http://schemas.microsoft.com/office/drawing/2014/main" id="{B23F2660-9FD7-2A43-BCE4-A9344C5F2F3F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063" y="4176926"/>
            <a:ext cx="1476375" cy="42841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1A9240A-7015-FD48-B226-6988753BC53B}"/>
              </a:ext>
            </a:extLst>
          </p:cNvPr>
          <p:cNvSpPr txBox="1"/>
          <p:nvPr/>
        </p:nvSpPr>
        <p:spPr>
          <a:xfrm>
            <a:off x="123756" y="4256088"/>
            <a:ext cx="5229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0" dirty="0">
                <a:solidFill>
                  <a:schemeClr val="bg1"/>
                </a:solidFill>
              </a:rPr>
              <a:t>recall</a:t>
            </a:r>
            <a:endParaRPr lang="en-US" b="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03" grpId="0"/>
      <p:bldP spid="8204" grpId="0"/>
      <p:bldP spid="8205" grpId="0"/>
      <p:bldP spid="8210" grpId="0"/>
      <p:bldP spid="8211" grpId="0"/>
      <p:bldP spid="8212" grpId="0"/>
      <p:bldP spid="8216" grpId="0"/>
      <p:bldP spid="8217" grpId="0"/>
      <p:bldP spid="8218" grpId="0"/>
      <p:bldP spid="8220" grpId="0"/>
      <p:bldP spid="8221" grpId="0"/>
      <p:bldP spid="8222" grpId="0"/>
      <p:bldP spid="3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3" name="Rectangle 2">
            <a:extLst>
              <a:ext uri="{FF2B5EF4-FFF2-40B4-BE49-F238E27FC236}">
                <a16:creationId xmlns:a16="http://schemas.microsoft.com/office/drawing/2014/main" id="{4BD26FDD-9B11-4349-8E03-54AA38CBF72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Harris Detector: Steps</a:t>
            </a:r>
            <a:endParaRPr lang="ru-RU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968DC1-0494-0D80-DB4F-7E17634C0A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0114" name="Picture 3" descr="cows_step0">
            <a:extLst>
              <a:ext uri="{FF2B5EF4-FFF2-40B4-BE49-F238E27FC236}">
                <a16:creationId xmlns:a16="http://schemas.microsoft.com/office/drawing/2014/main" id="{91BCD300-52C9-E847-A361-4779E42622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12000" contrast="1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509713"/>
            <a:ext cx="8153400" cy="5272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1" name="Rectangle 2">
            <a:extLst>
              <a:ext uri="{FF2B5EF4-FFF2-40B4-BE49-F238E27FC236}">
                <a16:creationId xmlns:a16="http://schemas.microsoft.com/office/drawing/2014/main" id="{26F4A416-22EE-C849-98CB-F3DC4D94BDC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Harris Detector: Steps</a:t>
            </a:r>
            <a:endParaRPr lang="ru-RU" alt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B827B27-76F8-705D-1E09-990E9F4770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62" name="Picture 3" descr="cows_step1_corner_response">
            <a:extLst>
              <a:ext uri="{FF2B5EF4-FFF2-40B4-BE49-F238E27FC236}">
                <a16:creationId xmlns:a16="http://schemas.microsoft.com/office/drawing/2014/main" id="{73F2ABF3-C650-A142-8DE7-B7E76A786B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512888"/>
            <a:ext cx="8153400" cy="5268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163" name="Text Box 4">
            <a:extLst>
              <a:ext uri="{FF2B5EF4-FFF2-40B4-BE49-F238E27FC236}">
                <a16:creationId xmlns:a16="http://schemas.microsoft.com/office/drawing/2014/main" id="{92C06AA9-9939-064F-8B8F-03BE384E1A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1131888"/>
            <a:ext cx="3440113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 b="0">
                <a:latin typeface="Arial" panose="020B0604020202020204" pitchFamily="34" charset="0"/>
              </a:rPr>
              <a:t>Compute corner response </a:t>
            </a:r>
            <a:r>
              <a:rPr lang="en-US" altLang="en-US" sz="2400" b="0" i="1">
                <a:latin typeface="Arial" panose="020B0604020202020204" pitchFamily="34" charset="0"/>
              </a:rPr>
              <a:t>R</a:t>
            </a:r>
            <a:endParaRPr lang="ru-RU" altLang="en-US" sz="2400" b="0" i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09" name="Rectangle 2">
            <a:extLst>
              <a:ext uri="{FF2B5EF4-FFF2-40B4-BE49-F238E27FC236}">
                <a16:creationId xmlns:a16="http://schemas.microsoft.com/office/drawing/2014/main" id="{C5798833-41B2-4E4E-A87C-4FD08708082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Harris Detector: Steps</a:t>
            </a:r>
            <a:endParaRPr lang="ru-RU" altLang="en-US"/>
          </a:p>
        </p:txBody>
      </p:sp>
      <p:sp>
        <p:nvSpPr>
          <p:cNvPr id="94210" name="Text Box 3">
            <a:extLst>
              <a:ext uri="{FF2B5EF4-FFF2-40B4-BE49-F238E27FC236}">
                <a16:creationId xmlns:a16="http://schemas.microsoft.com/office/drawing/2014/main" id="{7D0BCEFC-080B-5D44-BACF-E40CE21162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1143000"/>
            <a:ext cx="60610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 b="0">
                <a:latin typeface="Arial" panose="020B0604020202020204" pitchFamily="34" charset="0"/>
              </a:rPr>
              <a:t>Find points with large corner response: </a:t>
            </a:r>
            <a:r>
              <a:rPr lang="en-US" altLang="en-US" sz="2000" b="0" i="1">
                <a:latin typeface="Arial" panose="020B0604020202020204" pitchFamily="34" charset="0"/>
              </a:rPr>
              <a:t>R&gt;</a:t>
            </a:r>
            <a:r>
              <a:rPr lang="en-US" altLang="en-US" sz="2000" b="0">
                <a:latin typeface="Arial" panose="020B0604020202020204" pitchFamily="34" charset="0"/>
              </a:rPr>
              <a:t>threshold</a:t>
            </a:r>
            <a:endParaRPr lang="ru-RU" altLang="en-US" sz="2000" b="0">
              <a:latin typeface="Arial" panose="020B0604020202020204" pitchFamily="34" charset="0"/>
            </a:endParaRPr>
          </a:p>
        </p:txBody>
      </p:sp>
      <p:pic>
        <p:nvPicPr>
          <p:cNvPr id="94211" name="Picture 4" descr="cows_step2_thresh">
            <a:extLst>
              <a:ext uri="{FF2B5EF4-FFF2-40B4-BE49-F238E27FC236}">
                <a16:creationId xmlns:a16="http://schemas.microsoft.com/office/drawing/2014/main" id="{85570B80-8C9C-9145-B184-F9E8ED8B9C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528763"/>
            <a:ext cx="8153400" cy="5268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7" name="Rectangle 2">
            <a:extLst>
              <a:ext uri="{FF2B5EF4-FFF2-40B4-BE49-F238E27FC236}">
                <a16:creationId xmlns:a16="http://schemas.microsoft.com/office/drawing/2014/main" id="{5ABA763A-1E2C-EA42-9249-EF8FEBB4691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Harris Detector: Steps</a:t>
            </a:r>
            <a:endParaRPr lang="ru-RU" altLang="en-US"/>
          </a:p>
        </p:txBody>
      </p:sp>
      <p:sp>
        <p:nvSpPr>
          <p:cNvPr id="96258" name="Text Box 3">
            <a:extLst>
              <a:ext uri="{FF2B5EF4-FFF2-40B4-BE49-F238E27FC236}">
                <a16:creationId xmlns:a16="http://schemas.microsoft.com/office/drawing/2014/main" id="{BEEA2FA9-6A7D-8843-AB61-02BE0EEC08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1062038"/>
            <a:ext cx="487838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 b="0">
                <a:latin typeface="Arial" panose="020B0604020202020204" pitchFamily="34" charset="0"/>
              </a:rPr>
              <a:t>Take only the points of local maxima of </a:t>
            </a:r>
            <a:r>
              <a:rPr lang="en-US" altLang="en-US" sz="2400" b="0" i="1">
                <a:latin typeface="Arial" panose="020B0604020202020204" pitchFamily="34" charset="0"/>
              </a:rPr>
              <a:t>R</a:t>
            </a:r>
            <a:endParaRPr lang="ru-RU" altLang="en-US" sz="2400" b="0" i="1">
              <a:latin typeface="Arial" panose="020B0604020202020204" pitchFamily="34" charset="0"/>
            </a:endParaRPr>
          </a:p>
        </p:txBody>
      </p:sp>
      <p:pic>
        <p:nvPicPr>
          <p:cNvPr id="96259" name="Picture 4" descr="cows_step3_thresh&amp;max">
            <a:extLst>
              <a:ext uri="{FF2B5EF4-FFF2-40B4-BE49-F238E27FC236}">
                <a16:creationId xmlns:a16="http://schemas.microsoft.com/office/drawing/2014/main" id="{82D57C12-2AC0-874E-8BEE-B08D4F276D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24000" contrast="72000"/>
            <a:grayscl/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530350"/>
            <a:ext cx="8153400" cy="525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5" name="Rectangle 2">
            <a:extLst>
              <a:ext uri="{FF2B5EF4-FFF2-40B4-BE49-F238E27FC236}">
                <a16:creationId xmlns:a16="http://schemas.microsoft.com/office/drawing/2014/main" id="{07C6A4EA-260E-154E-B75F-C329641CF63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Harris Detector: Steps</a:t>
            </a:r>
            <a:endParaRPr lang="ru-RU" altLang="en-US"/>
          </a:p>
        </p:txBody>
      </p:sp>
      <p:pic>
        <p:nvPicPr>
          <p:cNvPr id="98306" name="Picture 3" descr="cows_step4_harris">
            <a:extLst>
              <a:ext uri="{FF2B5EF4-FFF2-40B4-BE49-F238E27FC236}">
                <a16:creationId xmlns:a16="http://schemas.microsoft.com/office/drawing/2014/main" id="{3162F469-E896-3745-9D5F-A4C3B1EA28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12000" contrast="1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503363"/>
            <a:ext cx="8153400" cy="5278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3" name="Rectangle 2">
            <a:extLst>
              <a:ext uri="{FF2B5EF4-FFF2-40B4-BE49-F238E27FC236}">
                <a16:creationId xmlns:a16="http://schemas.microsoft.com/office/drawing/2014/main" id="{7E0F7027-403D-8746-BBC3-8C3320857D3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Invariance and covariance</a:t>
            </a:r>
          </a:p>
        </p:txBody>
      </p:sp>
      <p:sp>
        <p:nvSpPr>
          <p:cNvPr id="100354" name="Rectangle 3">
            <a:extLst>
              <a:ext uri="{FF2B5EF4-FFF2-40B4-BE49-F238E27FC236}">
                <a16:creationId xmlns:a16="http://schemas.microsoft.com/office/drawing/2014/main" id="{C2D22E76-BDE9-654E-ACF5-54AA16D1138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52400" y="1371600"/>
            <a:ext cx="8915400" cy="4953000"/>
          </a:xfrm>
        </p:spPr>
        <p:txBody>
          <a:bodyPr/>
          <a:lstStyle/>
          <a:p>
            <a:r>
              <a:rPr lang="en-US" altLang="en-US" sz="1800"/>
              <a:t>We want corner locations to be </a:t>
            </a:r>
            <a:r>
              <a:rPr lang="en-US" altLang="en-US" sz="1800" i="1"/>
              <a:t>invariant</a:t>
            </a:r>
            <a:r>
              <a:rPr lang="en-US" altLang="en-US" sz="1800"/>
              <a:t> to photometric transformations and </a:t>
            </a:r>
            <a:r>
              <a:rPr lang="en-US" altLang="en-US" sz="1800" i="1"/>
              <a:t>covariant</a:t>
            </a:r>
            <a:r>
              <a:rPr lang="en-US" altLang="en-US" sz="1800"/>
              <a:t> to geometric transformations</a:t>
            </a:r>
          </a:p>
          <a:p>
            <a:pPr lvl="1"/>
            <a:r>
              <a:rPr lang="en-US" altLang="en-US" sz="2000" b="1"/>
              <a:t>Invariance:</a:t>
            </a:r>
            <a:r>
              <a:rPr lang="en-US" altLang="en-US" sz="2000"/>
              <a:t> image is transformed and corner locations do not change</a:t>
            </a:r>
          </a:p>
          <a:p>
            <a:pPr lvl="1"/>
            <a:r>
              <a:rPr lang="en-US" altLang="en-US" sz="2000" b="1"/>
              <a:t>Covariance: </a:t>
            </a:r>
            <a:r>
              <a:rPr lang="en-US" altLang="en-US" sz="2000"/>
              <a:t>if we have two transformed versions of the same image, features should be detected in corresponding locations</a:t>
            </a:r>
          </a:p>
        </p:txBody>
      </p:sp>
      <p:pic>
        <p:nvPicPr>
          <p:cNvPr id="100355" name="Picture 3" descr="cows_step4_harris">
            <a:extLst>
              <a:ext uri="{FF2B5EF4-FFF2-40B4-BE49-F238E27FC236}">
                <a16:creationId xmlns:a16="http://schemas.microsoft.com/office/drawing/2014/main" id="{8CB2A3A6-09EE-704C-A4E9-73B664BC94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12000" contrast="1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3051175"/>
            <a:ext cx="5715000" cy="3700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1" name="Rectangle 2">
            <a:extLst>
              <a:ext uri="{FF2B5EF4-FFF2-40B4-BE49-F238E27FC236}">
                <a16:creationId xmlns:a16="http://schemas.microsoft.com/office/drawing/2014/main" id="{AE63D39A-B0FE-8246-A924-C7F778F8859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Affine intensity change</a:t>
            </a:r>
            <a:endParaRPr lang="ru-RU" altLang="en-US"/>
          </a:p>
        </p:txBody>
      </p:sp>
      <p:sp>
        <p:nvSpPr>
          <p:cNvPr id="1210372" name="Text Box 4">
            <a:extLst>
              <a:ext uri="{FF2B5EF4-FFF2-40B4-BE49-F238E27FC236}">
                <a16:creationId xmlns:a16="http://schemas.microsoft.com/office/drawing/2014/main" id="{D753488E-2AA7-1E4D-A90F-2C51020F01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7800" y="1997075"/>
            <a:ext cx="556260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2400" b="0">
                <a:latin typeface="Times New Roman" panose="02020603050405020304" pitchFamily="18" charset="0"/>
              </a:rPr>
              <a:t>   </a:t>
            </a:r>
            <a:r>
              <a:rPr lang="en-US" altLang="en-US" sz="2400" b="0">
                <a:latin typeface="Arial" panose="020B0604020202020204" pitchFamily="34" charset="0"/>
              </a:rPr>
              <a:t>Only derivatives are used =&gt; invariance to intensity shift</a:t>
            </a:r>
            <a:r>
              <a:rPr lang="en-US" altLang="en-US" sz="2400" b="0">
                <a:latin typeface="Times New Roman" panose="02020603050405020304" pitchFamily="18" charset="0"/>
              </a:rPr>
              <a:t>  </a:t>
            </a:r>
            <a:r>
              <a:rPr lang="en-US" altLang="en-US" sz="2400" b="0" i="1">
                <a:latin typeface="Times New Roman" panose="02020603050405020304" pitchFamily="18" charset="0"/>
              </a:rPr>
              <a:t>I</a:t>
            </a:r>
            <a:r>
              <a:rPr lang="en-US" altLang="en-US" sz="2400" b="0">
                <a:latin typeface="Times New Roman" panose="02020603050405020304" pitchFamily="18" charset="0"/>
              </a:rPr>
              <a:t> </a:t>
            </a:r>
            <a:r>
              <a:rPr lang="en-US" altLang="en-US" sz="2400" b="0">
                <a:latin typeface="Times New Roman" panose="02020603050405020304" pitchFamily="18" charset="0"/>
                <a:sym typeface="Symbol" pitchFamily="2" charset="2"/>
              </a:rPr>
              <a:t> </a:t>
            </a:r>
            <a:r>
              <a:rPr lang="en-US" altLang="en-US" sz="2400" b="0" i="1">
                <a:latin typeface="Times New Roman" panose="02020603050405020304" pitchFamily="18" charset="0"/>
                <a:sym typeface="Symbol" pitchFamily="2" charset="2"/>
              </a:rPr>
              <a:t>I</a:t>
            </a:r>
            <a:r>
              <a:rPr lang="he-IL" altLang="en-US" sz="2400" b="0" i="1">
                <a:latin typeface="Times New Roman" panose="02020603050405020304" pitchFamily="18" charset="0"/>
                <a:sym typeface="Symbol" pitchFamily="2" charset="2"/>
              </a:rPr>
              <a:t> </a:t>
            </a:r>
            <a:r>
              <a:rPr lang="en-US" altLang="en-US" sz="2400" b="0">
                <a:latin typeface="Times New Roman" panose="02020603050405020304" pitchFamily="18" charset="0"/>
                <a:sym typeface="Symbol" pitchFamily="2" charset="2"/>
              </a:rPr>
              <a:t>+</a:t>
            </a:r>
            <a:r>
              <a:rPr lang="he-IL" altLang="en-US" sz="2400" b="0">
                <a:latin typeface="Times New Roman" panose="02020603050405020304" pitchFamily="18" charset="0"/>
                <a:sym typeface="Symbol" pitchFamily="2" charset="2"/>
              </a:rPr>
              <a:t> </a:t>
            </a:r>
            <a:r>
              <a:rPr lang="en-US" altLang="en-US" sz="2400" b="0" i="1">
                <a:latin typeface="Times New Roman" panose="02020603050405020304" pitchFamily="18" charset="0"/>
                <a:sym typeface="Symbol" pitchFamily="2" charset="2"/>
              </a:rPr>
              <a:t>b</a:t>
            </a:r>
            <a:endParaRPr lang="ru-RU" altLang="en-US" sz="2400" b="0" i="1">
              <a:latin typeface="Times New Roman" panose="02020603050405020304" pitchFamily="18" charset="0"/>
            </a:endParaRPr>
          </a:p>
        </p:txBody>
      </p:sp>
      <p:grpSp>
        <p:nvGrpSpPr>
          <p:cNvPr id="2" name="Group 5">
            <a:extLst>
              <a:ext uri="{FF2B5EF4-FFF2-40B4-BE49-F238E27FC236}">
                <a16:creationId xmlns:a16="http://schemas.microsoft.com/office/drawing/2014/main" id="{F13F6BF4-81A3-554A-8466-823BA05E2C31}"/>
              </a:ext>
            </a:extLst>
          </p:cNvPr>
          <p:cNvGrpSpPr>
            <a:grpSpLocks/>
          </p:cNvGrpSpPr>
          <p:nvPr/>
        </p:nvGrpSpPr>
        <p:grpSpPr bwMode="auto">
          <a:xfrm>
            <a:off x="315913" y="2962275"/>
            <a:ext cx="8294687" cy="2819400"/>
            <a:chOff x="103" y="2378"/>
            <a:chExt cx="5225" cy="1776"/>
          </a:xfrm>
        </p:grpSpPr>
        <p:sp>
          <p:nvSpPr>
            <p:cNvPr id="102409" name="Text Box 6">
              <a:extLst>
                <a:ext uri="{FF2B5EF4-FFF2-40B4-BE49-F238E27FC236}">
                  <a16:creationId xmlns:a16="http://schemas.microsoft.com/office/drawing/2014/main" id="{6F446BDA-8C47-9040-8570-97320BC5D31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16" y="2378"/>
              <a:ext cx="326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 sz="2400">
                  <a:latin typeface="Times New Roman" panose="02020603050405020304" pitchFamily="18" charset="0"/>
                </a:rPr>
                <a:t>  </a:t>
              </a:r>
              <a:r>
                <a:rPr lang="he-IL" altLang="en-US" sz="2400">
                  <a:latin typeface="Times New Roman" panose="02020603050405020304" pitchFamily="18" charset="0"/>
                </a:rPr>
                <a:t> </a:t>
              </a:r>
              <a:r>
                <a:rPr lang="en-US" altLang="en-US" sz="2400" b="0">
                  <a:latin typeface="Arial" panose="020B0604020202020204" pitchFamily="34" charset="0"/>
                </a:rPr>
                <a:t>Intensity scaling:</a:t>
              </a:r>
              <a:r>
                <a:rPr lang="en-US" altLang="en-US" sz="2400" b="0">
                  <a:latin typeface="Times New Roman" panose="02020603050405020304" pitchFamily="18" charset="0"/>
                </a:rPr>
                <a:t> </a:t>
              </a:r>
              <a:r>
                <a:rPr lang="en-US" altLang="en-US" sz="2400" b="0" i="1">
                  <a:latin typeface="Times New Roman" panose="02020603050405020304" pitchFamily="18" charset="0"/>
                </a:rPr>
                <a:t>I </a:t>
              </a:r>
              <a:r>
                <a:rPr lang="en-US" altLang="en-US" sz="2400" b="0">
                  <a:latin typeface="Times New Roman" panose="02020603050405020304" pitchFamily="18" charset="0"/>
                  <a:sym typeface="Symbol" pitchFamily="2" charset="2"/>
                </a:rPr>
                <a:t> </a:t>
              </a:r>
              <a:r>
                <a:rPr lang="en-US" altLang="en-US" sz="2400" b="0" i="1">
                  <a:latin typeface="Times New Roman" panose="02020603050405020304" pitchFamily="18" charset="0"/>
                  <a:sym typeface="Symbol" pitchFamily="2" charset="2"/>
                </a:rPr>
                <a:t>a</a:t>
              </a:r>
              <a:r>
                <a:rPr lang="he-IL" altLang="en-US" sz="2400" b="0" i="1">
                  <a:latin typeface="Times New Roman" panose="02020603050405020304" pitchFamily="18" charset="0"/>
                  <a:sym typeface="Symbol" pitchFamily="2" charset="2"/>
                </a:rPr>
                <a:t> </a:t>
              </a:r>
              <a:r>
                <a:rPr lang="en-US" altLang="en-US" sz="2400" b="0" i="1">
                  <a:latin typeface="Times New Roman" panose="02020603050405020304" pitchFamily="18" charset="0"/>
                  <a:sym typeface="Symbol" pitchFamily="2" charset="2"/>
                </a:rPr>
                <a:t>I</a:t>
              </a:r>
              <a:endParaRPr lang="ru-RU" altLang="en-US" sz="2400" b="0" i="1">
                <a:latin typeface="Times New Roman" panose="02020603050405020304" pitchFamily="18" charset="0"/>
              </a:endParaRPr>
            </a:p>
          </p:txBody>
        </p:sp>
        <p:sp>
          <p:nvSpPr>
            <p:cNvPr id="102410" name="Freeform 7">
              <a:extLst>
                <a:ext uri="{FF2B5EF4-FFF2-40B4-BE49-F238E27FC236}">
                  <a16:creationId xmlns:a16="http://schemas.microsoft.com/office/drawing/2014/main" id="{7D824DE7-9A5E-CE40-B895-6F1ACDEB5771}"/>
                </a:ext>
              </a:extLst>
            </p:cNvPr>
            <p:cNvSpPr>
              <a:spLocks/>
            </p:cNvSpPr>
            <p:nvPr/>
          </p:nvSpPr>
          <p:spPr bwMode="auto">
            <a:xfrm>
              <a:off x="912" y="2992"/>
              <a:ext cx="1584" cy="752"/>
            </a:xfrm>
            <a:custGeom>
              <a:avLst/>
              <a:gdLst>
                <a:gd name="T0" fmla="*/ 0 w 1584"/>
                <a:gd name="T1" fmla="*/ 752 h 752"/>
                <a:gd name="T2" fmla="*/ 144 w 1584"/>
                <a:gd name="T3" fmla="*/ 224 h 752"/>
                <a:gd name="T4" fmla="*/ 384 w 1584"/>
                <a:gd name="T5" fmla="*/ 416 h 752"/>
                <a:gd name="T6" fmla="*/ 528 w 1584"/>
                <a:gd name="T7" fmla="*/ 32 h 752"/>
                <a:gd name="T8" fmla="*/ 768 w 1584"/>
                <a:gd name="T9" fmla="*/ 608 h 752"/>
                <a:gd name="T10" fmla="*/ 912 w 1584"/>
                <a:gd name="T11" fmla="*/ 464 h 752"/>
                <a:gd name="T12" fmla="*/ 1104 w 1584"/>
                <a:gd name="T13" fmla="*/ 656 h 752"/>
                <a:gd name="T14" fmla="*/ 1248 w 1584"/>
                <a:gd name="T15" fmla="*/ 272 h 752"/>
                <a:gd name="T16" fmla="*/ 1584 w 1584"/>
                <a:gd name="T17" fmla="*/ 656 h 75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584"/>
                <a:gd name="T28" fmla="*/ 0 h 752"/>
                <a:gd name="T29" fmla="*/ 1584 w 1584"/>
                <a:gd name="T30" fmla="*/ 752 h 752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584" h="752">
                  <a:moveTo>
                    <a:pt x="0" y="752"/>
                  </a:moveTo>
                  <a:cubicBezTo>
                    <a:pt x="40" y="516"/>
                    <a:pt x="80" y="280"/>
                    <a:pt x="144" y="224"/>
                  </a:cubicBezTo>
                  <a:cubicBezTo>
                    <a:pt x="208" y="168"/>
                    <a:pt x="320" y="448"/>
                    <a:pt x="384" y="416"/>
                  </a:cubicBezTo>
                  <a:cubicBezTo>
                    <a:pt x="448" y="384"/>
                    <a:pt x="464" y="0"/>
                    <a:pt x="528" y="32"/>
                  </a:cubicBezTo>
                  <a:cubicBezTo>
                    <a:pt x="592" y="64"/>
                    <a:pt x="704" y="536"/>
                    <a:pt x="768" y="608"/>
                  </a:cubicBezTo>
                  <a:cubicBezTo>
                    <a:pt x="832" y="680"/>
                    <a:pt x="856" y="456"/>
                    <a:pt x="912" y="464"/>
                  </a:cubicBezTo>
                  <a:cubicBezTo>
                    <a:pt x="968" y="472"/>
                    <a:pt x="1048" y="688"/>
                    <a:pt x="1104" y="656"/>
                  </a:cubicBezTo>
                  <a:cubicBezTo>
                    <a:pt x="1160" y="624"/>
                    <a:pt x="1168" y="272"/>
                    <a:pt x="1248" y="272"/>
                  </a:cubicBezTo>
                  <a:cubicBezTo>
                    <a:pt x="1328" y="272"/>
                    <a:pt x="1456" y="464"/>
                    <a:pt x="1584" y="656"/>
                  </a:cubicBezTo>
                </a:path>
              </a:pathLst>
            </a:custGeom>
            <a:noFill/>
            <a:ln w="952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411" name="Freeform 8">
              <a:extLst>
                <a:ext uri="{FF2B5EF4-FFF2-40B4-BE49-F238E27FC236}">
                  <a16:creationId xmlns:a16="http://schemas.microsoft.com/office/drawing/2014/main" id="{905D85C3-DB29-2541-BDE5-9A57C1F06B0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4" y="2496"/>
              <a:ext cx="1584" cy="1232"/>
            </a:xfrm>
            <a:custGeom>
              <a:avLst/>
              <a:gdLst>
                <a:gd name="T0" fmla="*/ 0 w 1584"/>
                <a:gd name="T1" fmla="*/ 757045251 h 752"/>
                <a:gd name="T2" fmla="*/ 144 w 1584"/>
                <a:gd name="T3" fmla="*/ 225586954 h 752"/>
                <a:gd name="T4" fmla="*/ 384 w 1584"/>
                <a:gd name="T5" fmla="*/ 419057103 h 752"/>
                <a:gd name="T6" fmla="*/ 528 w 1584"/>
                <a:gd name="T7" fmla="*/ 31916107 h 752"/>
                <a:gd name="T8" fmla="*/ 768 w 1584"/>
                <a:gd name="T9" fmla="*/ 612323458 h 752"/>
                <a:gd name="T10" fmla="*/ 912 w 1584"/>
                <a:gd name="T11" fmla="*/ 467134968 h 752"/>
                <a:gd name="T12" fmla="*/ 1104 w 1584"/>
                <a:gd name="T13" fmla="*/ 660599193 h 752"/>
                <a:gd name="T14" fmla="*/ 1248 w 1584"/>
                <a:gd name="T15" fmla="*/ 274396386 h 752"/>
                <a:gd name="T16" fmla="*/ 1584 w 1584"/>
                <a:gd name="T17" fmla="*/ 660599193 h 75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584"/>
                <a:gd name="T28" fmla="*/ 0 h 752"/>
                <a:gd name="T29" fmla="*/ 1584 w 1584"/>
                <a:gd name="T30" fmla="*/ 752 h 752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584" h="752">
                  <a:moveTo>
                    <a:pt x="0" y="752"/>
                  </a:moveTo>
                  <a:cubicBezTo>
                    <a:pt x="40" y="516"/>
                    <a:pt x="80" y="280"/>
                    <a:pt x="144" y="224"/>
                  </a:cubicBezTo>
                  <a:cubicBezTo>
                    <a:pt x="208" y="168"/>
                    <a:pt x="320" y="448"/>
                    <a:pt x="384" y="416"/>
                  </a:cubicBezTo>
                  <a:cubicBezTo>
                    <a:pt x="448" y="384"/>
                    <a:pt x="464" y="0"/>
                    <a:pt x="528" y="32"/>
                  </a:cubicBezTo>
                  <a:cubicBezTo>
                    <a:pt x="592" y="64"/>
                    <a:pt x="704" y="536"/>
                    <a:pt x="768" y="608"/>
                  </a:cubicBezTo>
                  <a:cubicBezTo>
                    <a:pt x="832" y="680"/>
                    <a:pt x="856" y="456"/>
                    <a:pt x="912" y="464"/>
                  </a:cubicBezTo>
                  <a:cubicBezTo>
                    <a:pt x="968" y="472"/>
                    <a:pt x="1048" y="688"/>
                    <a:pt x="1104" y="656"/>
                  </a:cubicBezTo>
                  <a:cubicBezTo>
                    <a:pt x="1160" y="624"/>
                    <a:pt x="1168" y="272"/>
                    <a:pt x="1248" y="272"/>
                  </a:cubicBezTo>
                  <a:cubicBezTo>
                    <a:pt x="1328" y="272"/>
                    <a:pt x="1456" y="464"/>
                    <a:pt x="1584" y="656"/>
                  </a:cubicBezTo>
                </a:path>
              </a:pathLst>
            </a:custGeom>
            <a:noFill/>
            <a:ln w="952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02412" name="Group 9">
              <a:extLst>
                <a:ext uri="{FF2B5EF4-FFF2-40B4-BE49-F238E27FC236}">
                  <a16:creationId xmlns:a16="http://schemas.microsoft.com/office/drawing/2014/main" id="{D8707E5A-1822-FF48-B798-63A022AC215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77" y="2880"/>
              <a:ext cx="2226" cy="1274"/>
              <a:chOff x="577" y="2880"/>
              <a:chExt cx="2226" cy="1274"/>
            </a:xfrm>
          </p:grpSpPr>
          <p:grpSp>
            <p:nvGrpSpPr>
              <p:cNvPr id="102428" name="Group 10">
                <a:extLst>
                  <a:ext uri="{FF2B5EF4-FFF2-40B4-BE49-F238E27FC236}">
                    <a16:creationId xmlns:a16="http://schemas.microsoft.com/office/drawing/2014/main" id="{68581311-633D-6540-87E5-9DBD39C41B9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77" y="2880"/>
                <a:ext cx="2226" cy="1274"/>
                <a:chOff x="577" y="2880"/>
                <a:chExt cx="2226" cy="1274"/>
              </a:xfrm>
            </p:grpSpPr>
            <p:sp>
              <p:nvSpPr>
                <p:cNvPr id="102430" name="Line 11">
                  <a:extLst>
                    <a:ext uri="{FF2B5EF4-FFF2-40B4-BE49-F238E27FC236}">
                      <a16:creationId xmlns:a16="http://schemas.microsoft.com/office/drawing/2014/main" id="{B0332BE9-A79D-BB4E-A93C-1B55708BD49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16" y="3888"/>
                  <a:ext cx="1920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2431" name="Line 12">
                  <a:extLst>
                    <a:ext uri="{FF2B5EF4-FFF2-40B4-BE49-F238E27FC236}">
                      <a16:creationId xmlns:a16="http://schemas.microsoft.com/office/drawing/2014/main" id="{2366282C-C348-4444-B1F2-D2547435C20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816" y="2976"/>
                  <a:ext cx="0" cy="91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2432" name="Text Box 13">
                  <a:extLst>
                    <a:ext uri="{FF2B5EF4-FFF2-40B4-BE49-F238E27FC236}">
                      <a16:creationId xmlns:a16="http://schemas.microsoft.com/office/drawing/2014/main" id="{E21C9D5B-C4F1-3648-AC47-1D34F82EC50C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577" y="2880"/>
                  <a:ext cx="246" cy="2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bg1"/>
                      </a:solidFill>
                      <a:latin typeface="CosmosBQ-Light" pitchFamily="50" charset="0"/>
                      <a:ea typeface="MS PGothic" panose="020B0600070205080204" pitchFamily="34" charset="-128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bg1"/>
                      </a:solidFill>
                      <a:latin typeface="CosmosBQ-Light" pitchFamily="50" charset="0"/>
                      <a:ea typeface="MS PGothic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bg1"/>
                      </a:solidFill>
                      <a:latin typeface="CosmosBQ-Light" pitchFamily="50" charset="0"/>
                      <a:ea typeface="MS PGothic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bg1"/>
                      </a:solidFill>
                      <a:latin typeface="CosmosBQ-Light" pitchFamily="50" charset="0"/>
                      <a:ea typeface="MS PGothic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bg1"/>
                      </a:solidFill>
                      <a:latin typeface="CosmosBQ-Light" pitchFamily="50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bg1"/>
                      </a:solidFill>
                      <a:latin typeface="CosmosBQ-Light" pitchFamily="50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bg1"/>
                      </a:solidFill>
                      <a:latin typeface="CosmosBQ-Light" pitchFamily="50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bg1"/>
                      </a:solidFill>
                      <a:latin typeface="CosmosBQ-Light" pitchFamily="50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bg1"/>
                      </a:solidFill>
                      <a:latin typeface="CosmosBQ-Light" pitchFamily="50" charset="0"/>
                      <a:ea typeface="MS PGothic" panose="020B0600070205080204" pitchFamily="34" charset="-128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2400" i="1">
                      <a:latin typeface="Times New Roman" panose="02020603050405020304" pitchFamily="18" charset="0"/>
                    </a:rPr>
                    <a:t>R</a:t>
                  </a:r>
                  <a:endParaRPr lang="ru-RU" altLang="en-US" sz="2400" i="1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102433" name="Text Box 14">
                  <a:extLst>
                    <a:ext uri="{FF2B5EF4-FFF2-40B4-BE49-F238E27FC236}">
                      <a16:creationId xmlns:a16="http://schemas.microsoft.com/office/drawing/2014/main" id="{1EF70D7B-9C34-AD45-A409-D3EE2E00069C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344" y="3866"/>
                  <a:ext cx="1459" cy="2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bg1"/>
                      </a:solidFill>
                      <a:latin typeface="CosmosBQ-Light" pitchFamily="50" charset="0"/>
                      <a:ea typeface="MS PGothic" panose="020B0600070205080204" pitchFamily="34" charset="-128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bg1"/>
                      </a:solidFill>
                      <a:latin typeface="CosmosBQ-Light" pitchFamily="50" charset="0"/>
                      <a:ea typeface="MS PGothic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bg1"/>
                      </a:solidFill>
                      <a:latin typeface="CosmosBQ-Light" pitchFamily="50" charset="0"/>
                      <a:ea typeface="MS PGothic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bg1"/>
                      </a:solidFill>
                      <a:latin typeface="CosmosBQ-Light" pitchFamily="50" charset="0"/>
                      <a:ea typeface="MS PGothic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bg1"/>
                      </a:solidFill>
                      <a:latin typeface="CosmosBQ-Light" pitchFamily="50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bg1"/>
                      </a:solidFill>
                      <a:latin typeface="CosmosBQ-Light" pitchFamily="50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bg1"/>
                      </a:solidFill>
                      <a:latin typeface="CosmosBQ-Light" pitchFamily="50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bg1"/>
                      </a:solidFill>
                      <a:latin typeface="CosmosBQ-Light" pitchFamily="50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bg1"/>
                      </a:solidFill>
                      <a:latin typeface="CosmosBQ-Light" pitchFamily="50" charset="0"/>
                      <a:ea typeface="MS PGothic" panose="020B0600070205080204" pitchFamily="34" charset="-128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2400" b="0" i="1" dirty="0">
                      <a:latin typeface="Times New Roman" panose="02020603050405020304" pitchFamily="18" charset="0"/>
                    </a:rPr>
                    <a:t>x</a:t>
                  </a:r>
                  <a:r>
                    <a:rPr lang="en-US" altLang="en-US" sz="2400" b="0" dirty="0">
                      <a:latin typeface="Times New Roman" panose="02020603050405020304" pitchFamily="18" charset="0"/>
                    </a:rPr>
                    <a:t> </a:t>
                  </a:r>
                  <a:r>
                    <a:rPr lang="en-US" altLang="en-US" sz="2000" b="0" dirty="0">
                      <a:latin typeface="Times New Roman" panose="02020603050405020304" pitchFamily="18" charset="0"/>
                    </a:rPr>
                    <a:t>(image coordinate)</a:t>
                  </a:r>
                  <a:endParaRPr lang="ru-RU" altLang="en-US" sz="2000" b="0" dirty="0">
                    <a:latin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102429" name="Rectangle 15">
                <a:extLst>
                  <a:ext uri="{FF2B5EF4-FFF2-40B4-BE49-F238E27FC236}">
                    <a16:creationId xmlns:a16="http://schemas.microsoft.com/office/drawing/2014/main" id="{914952A6-6F32-1940-A5F6-57A43DE152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3312"/>
                <a:ext cx="1824" cy="576"/>
              </a:xfrm>
              <a:prstGeom prst="rect">
                <a:avLst/>
              </a:prstGeom>
              <a:solidFill>
                <a:srgbClr val="C0C0C0">
                  <a:alpha val="50195"/>
                </a:srgb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 sz="2800">
                  <a:solidFill>
                    <a:schemeClr val="tx1"/>
                  </a:solidFill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02413" name="Text Box 16">
              <a:extLst>
                <a:ext uri="{FF2B5EF4-FFF2-40B4-BE49-F238E27FC236}">
                  <a16:creationId xmlns:a16="http://schemas.microsoft.com/office/drawing/2014/main" id="{3F0F7FD6-CDFB-734D-909C-94EF7005327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3" y="3206"/>
              <a:ext cx="716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000" b="0">
                  <a:latin typeface="Times New Roman" panose="02020603050405020304" pitchFamily="18" charset="0"/>
                </a:rPr>
                <a:t>threshold</a:t>
              </a:r>
              <a:endParaRPr lang="ru-RU" altLang="en-US" sz="2000" b="0">
                <a:latin typeface="Times New Roman" panose="02020603050405020304" pitchFamily="18" charset="0"/>
              </a:endParaRPr>
            </a:p>
          </p:txBody>
        </p:sp>
        <p:grpSp>
          <p:nvGrpSpPr>
            <p:cNvPr id="102414" name="Group 17">
              <a:extLst>
                <a:ext uri="{FF2B5EF4-FFF2-40B4-BE49-F238E27FC236}">
                  <a16:creationId xmlns:a16="http://schemas.microsoft.com/office/drawing/2014/main" id="{EF1B914B-3B41-7940-A341-FEB78F6BAA9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102" y="2880"/>
              <a:ext cx="2226" cy="1274"/>
              <a:chOff x="577" y="2880"/>
              <a:chExt cx="2226" cy="1274"/>
            </a:xfrm>
          </p:grpSpPr>
          <p:grpSp>
            <p:nvGrpSpPr>
              <p:cNvPr id="102422" name="Group 18">
                <a:extLst>
                  <a:ext uri="{FF2B5EF4-FFF2-40B4-BE49-F238E27FC236}">
                    <a16:creationId xmlns:a16="http://schemas.microsoft.com/office/drawing/2014/main" id="{DED1D7AA-9CCA-9A43-B6CE-400E5466D29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77" y="2880"/>
                <a:ext cx="2226" cy="1274"/>
                <a:chOff x="577" y="2880"/>
                <a:chExt cx="2226" cy="1274"/>
              </a:xfrm>
            </p:grpSpPr>
            <p:sp>
              <p:nvSpPr>
                <p:cNvPr id="102424" name="Line 19">
                  <a:extLst>
                    <a:ext uri="{FF2B5EF4-FFF2-40B4-BE49-F238E27FC236}">
                      <a16:creationId xmlns:a16="http://schemas.microsoft.com/office/drawing/2014/main" id="{88B10BF9-0678-854E-B085-FF57AE0DFF1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16" y="3888"/>
                  <a:ext cx="1920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2425" name="Line 20">
                  <a:extLst>
                    <a:ext uri="{FF2B5EF4-FFF2-40B4-BE49-F238E27FC236}">
                      <a16:creationId xmlns:a16="http://schemas.microsoft.com/office/drawing/2014/main" id="{640F8758-229D-D34A-9DB8-440CF1654C8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816" y="2976"/>
                  <a:ext cx="0" cy="91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2426" name="Text Box 21">
                  <a:extLst>
                    <a:ext uri="{FF2B5EF4-FFF2-40B4-BE49-F238E27FC236}">
                      <a16:creationId xmlns:a16="http://schemas.microsoft.com/office/drawing/2014/main" id="{827E2A16-A496-A24D-ACBE-115E3676EF51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577" y="2880"/>
                  <a:ext cx="246" cy="2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bg1"/>
                      </a:solidFill>
                      <a:latin typeface="CosmosBQ-Light" pitchFamily="50" charset="0"/>
                      <a:ea typeface="MS PGothic" panose="020B0600070205080204" pitchFamily="34" charset="-128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bg1"/>
                      </a:solidFill>
                      <a:latin typeface="CosmosBQ-Light" pitchFamily="50" charset="0"/>
                      <a:ea typeface="MS PGothic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bg1"/>
                      </a:solidFill>
                      <a:latin typeface="CosmosBQ-Light" pitchFamily="50" charset="0"/>
                      <a:ea typeface="MS PGothic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bg1"/>
                      </a:solidFill>
                      <a:latin typeface="CosmosBQ-Light" pitchFamily="50" charset="0"/>
                      <a:ea typeface="MS PGothic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bg1"/>
                      </a:solidFill>
                      <a:latin typeface="CosmosBQ-Light" pitchFamily="50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bg1"/>
                      </a:solidFill>
                      <a:latin typeface="CosmosBQ-Light" pitchFamily="50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bg1"/>
                      </a:solidFill>
                      <a:latin typeface="CosmosBQ-Light" pitchFamily="50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bg1"/>
                      </a:solidFill>
                      <a:latin typeface="CosmosBQ-Light" pitchFamily="50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bg1"/>
                      </a:solidFill>
                      <a:latin typeface="CosmosBQ-Light" pitchFamily="50" charset="0"/>
                      <a:ea typeface="MS PGothic" panose="020B0600070205080204" pitchFamily="34" charset="-128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2400" i="1">
                      <a:latin typeface="Times New Roman" panose="02020603050405020304" pitchFamily="18" charset="0"/>
                    </a:rPr>
                    <a:t>R</a:t>
                  </a:r>
                  <a:endParaRPr lang="ru-RU" altLang="en-US" sz="2400" i="1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102427" name="Text Box 22">
                  <a:extLst>
                    <a:ext uri="{FF2B5EF4-FFF2-40B4-BE49-F238E27FC236}">
                      <a16:creationId xmlns:a16="http://schemas.microsoft.com/office/drawing/2014/main" id="{39CF4488-2CC1-5143-8A0B-2C0F514F9547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344" y="3866"/>
                  <a:ext cx="1459" cy="2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bg1"/>
                      </a:solidFill>
                      <a:latin typeface="CosmosBQ-Light" pitchFamily="50" charset="0"/>
                      <a:ea typeface="MS PGothic" panose="020B0600070205080204" pitchFamily="34" charset="-128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bg1"/>
                      </a:solidFill>
                      <a:latin typeface="CosmosBQ-Light" pitchFamily="50" charset="0"/>
                      <a:ea typeface="MS PGothic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bg1"/>
                      </a:solidFill>
                      <a:latin typeface="CosmosBQ-Light" pitchFamily="50" charset="0"/>
                      <a:ea typeface="MS PGothic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bg1"/>
                      </a:solidFill>
                      <a:latin typeface="CosmosBQ-Light" pitchFamily="50" charset="0"/>
                      <a:ea typeface="MS PGothic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bg1"/>
                      </a:solidFill>
                      <a:latin typeface="CosmosBQ-Light" pitchFamily="50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bg1"/>
                      </a:solidFill>
                      <a:latin typeface="CosmosBQ-Light" pitchFamily="50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bg1"/>
                      </a:solidFill>
                      <a:latin typeface="CosmosBQ-Light" pitchFamily="50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bg1"/>
                      </a:solidFill>
                      <a:latin typeface="CosmosBQ-Light" pitchFamily="50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bg1"/>
                      </a:solidFill>
                      <a:latin typeface="CosmosBQ-Light" pitchFamily="50" charset="0"/>
                      <a:ea typeface="MS PGothic" panose="020B0600070205080204" pitchFamily="34" charset="-128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2400" b="0" i="1">
                      <a:latin typeface="Times New Roman" panose="02020603050405020304" pitchFamily="18" charset="0"/>
                    </a:rPr>
                    <a:t>x</a:t>
                  </a:r>
                  <a:r>
                    <a:rPr lang="en-US" altLang="en-US" sz="2400" b="0">
                      <a:latin typeface="Times New Roman" panose="02020603050405020304" pitchFamily="18" charset="0"/>
                    </a:rPr>
                    <a:t> </a:t>
                  </a:r>
                  <a:r>
                    <a:rPr lang="en-US" altLang="en-US" sz="2000" b="0">
                      <a:latin typeface="Times New Roman" panose="02020603050405020304" pitchFamily="18" charset="0"/>
                    </a:rPr>
                    <a:t>(image coordinate)</a:t>
                  </a:r>
                  <a:endParaRPr lang="ru-RU" altLang="en-US" sz="2000" b="0">
                    <a:latin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102423" name="Rectangle 23">
                <a:extLst>
                  <a:ext uri="{FF2B5EF4-FFF2-40B4-BE49-F238E27FC236}">
                    <a16:creationId xmlns:a16="http://schemas.microsoft.com/office/drawing/2014/main" id="{A60E0B61-E89D-BE4B-9BCB-EA0E89FDF4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3312"/>
                <a:ext cx="1824" cy="576"/>
              </a:xfrm>
              <a:prstGeom prst="rect">
                <a:avLst/>
              </a:prstGeom>
              <a:solidFill>
                <a:srgbClr val="C0C0C0">
                  <a:alpha val="50195"/>
                </a:srgb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 sz="2800">
                  <a:solidFill>
                    <a:schemeClr val="tx1"/>
                  </a:solidFill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02415" name="Oval 24">
              <a:extLst>
                <a:ext uri="{FF2B5EF4-FFF2-40B4-BE49-F238E27FC236}">
                  <a16:creationId xmlns:a16="http://schemas.microsoft.com/office/drawing/2014/main" id="{F8A0FE99-0F0D-504B-B8D3-BC399BD269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7" y="3177"/>
              <a:ext cx="57" cy="47"/>
            </a:xfrm>
            <a:prstGeom prst="ellipse">
              <a:avLst/>
            </a:prstGeom>
            <a:solidFill>
              <a:srgbClr val="FF3300"/>
            </a:solidFill>
            <a:ln w="25400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ru-RU" altLang="en-US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02416" name="Oval 25">
              <a:extLst>
                <a:ext uri="{FF2B5EF4-FFF2-40B4-BE49-F238E27FC236}">
                  <a16:creationId xmlns:a16="http://schemas.microsoft.com/office/drawing/2014/main" id="{096D82D7-D529-A64E-B1DF-9AB383392A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01" y="2994"/>
              <a:ext cx="57" cy="47"/>
            </a:xfrm>
            <a:prstGeom prst="ellipse">
              <a:avLst/>
            </a:prstGeom>
            <a:solidFill>
              <a:srgbClr val="FF3300"/>
            </a:solidFill>
            <a:ln w="25400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ru-RU" altLang="en-US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02417" name="Oval 26">
              <a:extLst>
                <a:ext uri="{FF2B5EF4-FFF2-40B4-BE49-F238E27FC236}">
                  <a16:creationId xmlns:a16="http://schemas.microsoft.com/office/drawing/2014/main" id="{A34CCE6A-BC1E-2343-A1E0-31B1F58F8A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41" y="3241"/>
              <a:ext cx="57" cy="47"/>
            </a:xfrm>
            <a:prstGeom prst="ellipse">
              <a:avLst/>
            </a:prstGeom>
            <a:solidFill>
              <a:srgbClr val="FF3300"/>
            </a:solidFill>
            <a:ln w="25400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ru-RU" altLang="en-US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02418" name="Oval 27">
              <a:extLst>
                <a:ext uri="{FF2B5EF4-FFF2-40B4-BE49-F238E27FC236}">
                  <a16:creationId xmlns:a16="http://schemas.microsoft.com/office/drawing/2014/main" id="{FA1D9DE3-D195-6E47-BDB7-4A7BC6CAB4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92" y="2830"/>
              <a:ext cx="57" cy="47"/>
            </a:xfrm>
            <a:prstGeom prst="ellipse">
              <a:avLst/>
            </a:prstGeom>
            <a:solidFill>
              <a:srgbClr val="FF3300"/>
            </a:solidFill>
            <a:ln w="25400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ru-RU" altLang="en-US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02419" name="Oval 28">
              <a:extLst>
                <a:ext uri="{FF2B5EF4-FFF2-40B4-BE49-F238E27FC236}">
                  <a16:creationId xmlns:a16="http://schemas.microsoft.com/office/drawing/2014/main" id="{C1307AF0-628A-8549-9048-810B154BEA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9" y="2528"/>
              <a:ext cx="57" cy="47"/>
            </a:xfrm>
            <a:prstGeom prst="ellipse">
              <a:avLst/>
            </a:prstGeom>
            <a:solidFill>
              <a:srgbClr val="FF3300"/>
            </a:solidFill>
            <a:ln w="25400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ru-RU" altLang="en-US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02420" name="Oval 29">
              <a:extLst>
                <a:ext uri="{FF2B5EF4-FFF2-40B4-BE49-F238E27FC236}">
                  <a16:creationId xmlns:a16="http://schemas.microsoft.com/office/drawing/2014/main" id="{94A949B9-1B24-1849-A0BB-919B6F4C6F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20" y="3216"/>
              <a:ext cx="57" cy="47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accent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ru-RU" altLang="en-US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02421" name="Oval 30">
              <a:extLst>
                <a:ext uri="{FF2B5EF4-FFF2-40B4-BE49-F238E27FC236}">
                  <a16:creationId xmlns:a16="http://schemas.microsoft.com/office/drawing/2014/main" id="{6FCFAA2A-B2C6-5D44-BCB6-D0237A9934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71" y="2939"/>
              <a:ext cx="57" cy="47"/>
            </a:xfrm>
            <a:prstGeom prst="ellipse">
              <a:avLst/>
            </a:prstGeom>
            <a:solidFill>
              <a:srgbClr val="FF3300"/>
            </a:solidFill>
            <a:ln w="25400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ru-RU" altLang="en-US" sz="24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</p:grpSp>
      <p:sp>
        <p:nvSpPr>
          <p:cNvPr id="1210399" name="Text Box 31">
            <a:extLst>
              <a:ext uri="{FF2B5EF4-FFF2-40B4-BE49-F238E27FC236}">
                <a16:creationId xmlns:a16="http://schemas.microsoft.com/office/drawing/2014/main" id="{D48DB1E4-C128-ED42-B194-529A915910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9200" y="5867400"/>
            <a:ext cx="6934200" cy="461963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en-US" sz="2400" b="0" i="1">
                <a:latin typeface="Arial" panose="020B0604020202020204" pitchFamily="34" charset="0"/>
              </a:rPr>
              <a:t>Partially invariant </a:t>
            </a:r>
            <a:r>
              <a:rPr lang="en-US" altLang="en-US" sz="2400" b="0">
                <a:latin typeface="Arial" panose="020B0604020202020204" pitchFamily="34" charset="0"/>
              </a:rPr>
              <a:t>to affine intensity change</a:t>
            </a:r>
            <a:endParaRPr lang="ru-RU" altLang="en-US" sz="2400" b="0">
              <a:latin typeface="Arial" panose="020B0604020202020204" pitchFamily="34" charset="0"/>
            </a:endParaRPr>
          </a:p>
        </p:txBody>
      </p:sp>
      <p:sp>
        <p:nvSpPr>
          <p:cNvPr id="102405" name="Rectangle 30">
            <a:extLst>
              <a:ext uri="{FF2B5EF4-FFF2-40B4-BE49-F238E27FC236}">
                <a16:creationId xmlns:a16="http://schemas.microsoft.com/office/drawing/2014/main" id="{7FB4B3BC-08C4-1C45-A2D2-DC4EFA737E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29200" y="1143000"/>
            <a:ext cx="18446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800" b="0" i="1">
                <a:latin typeface="Times New Roman" panose="02020603050405020304" pitchFamily="18" charset="0"/>
              </a:rPr>
              <a:t>I </a:t>
            </a:r>
            <a:r>
              <a:rPr lang="en-US" altLang="en-US" sz="2800" b="0">
                <a:latin typeface="Times New Roman" panose="02020603050405020304" pitchFamily="18" charset="0"/>
                <a:sym typeface="Symbol" pitchFamily="2" charset="2"/>
              </a:rPr>
              <a:t> </a:t>
            </a:r>
            <a:r>
              <a:rPr lang="en-US" altLang="en-US" sz="2800" b="0" i="1">
                <a:latin typeface="Times New Roman" panose="02020603050405020304" pitchFamily="18" charset="0"/>
                <a:sym typeface="Symbol" pitchFamily="2" charset="2"/>
              </a:rPr>
              <a:t>a</a:t>
            </a:r>
            <a:r>
              <a:rPr lang="he-IL" altLang="en-US" sz="2800" b="0" i="1">
                <a:latin typeface="Times New Roman" panose="02020603050405020304" pitchFamily="18" charset="0"/>
                <a:sym typeface="Symbol" pitchFamily="2" charset="2"/>
              </a:rPr>
              <a:t> </a:t>
            </a:r>
            <a:r>
              <a:rPr lang="en-US" altLang="en-US" sz="2800" b="0" i="1">
                <a:latin typeface="Times New Roman" panose="02020603050405020304" pitchFamily="18" charset="0"/>
                <a:sym typeface="Symbol" pitchFamily="2" charset="2"/>
              </a:rPr>
              <a:t>I </a:t>
            </a:r>
            <a:r>
              <a:rPr lang="en-US" altLang="en-US" sz="2800" b="0" i="1">
                <a:latin typeface="Times New Roman" panose="02020603050405020304" pitchFamily="18" charset="0"/>
              </a:rPr>
              <a:t>+ b</a:t>
            </a:r>
            <a:endParaRPr lang="en-US" altLang="en-US" sz="2800" b="0">
              <a:latin typeface="Times New Roman" panose="02020603050405020304" pitchFamily="18" charset="0"/>
            </a:endParaRPr>
          </a:p>
        </p:txBody>
      </p:sp>
      <p:sp>
        <p:nvSpPr>
          <p:cNvPr id="102406" name="Rectangle 13">
            <a:extLst>
              <a:ext uri="{FF2B5EF4-FFF2-40B4-BE49-F238E27FC236}">
                <a16:creationId xmlns:a16="http://schemas.microsoft.com/office/drawing/2014/main" id="{144BC732-A1A9-4C46-A5D5-467B9346D3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33800" y="1219200"/>
            <a:ext cx="457200" cy="381000"/>
          </a:xfrm>
          <a:prstGeom prst="rect">
            <a:avLst/>
          </a:prstGeom>
          <a:solidFill>
            <a:srgbClr val="0033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8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102407" name="Rectangle 14">
            <a:extLst>
              <a:ext uri="{FF2B5EF4-FFF2-40B4-BE49-F238E27FC236}">
                <a16:creationId xmlns:a16="http://schemas.microsoft.com/office/drawing/2014/main" id="{01E04DCB-AE41-E944-BE11-E78C9B9F07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2200" y="1219200"/>
            <a:ext cx="457200" cy="381000"/>
          </a:xfrm>
          <a:prstGeom prst="rect">
            <a:avLst/>
          </a:prstGeom>
          <a:solidFill>
            <a:srgbClr val="9FB6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8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102408" name="AutoShape 15">
            <a:extLst>
              <a:ext uri="{FF2B5EF4-FFF2-40B4-BE49-F238E27FC236}">
                <a16:creationId xmlns:a16="http://schemas.microsoft.com/office/drawing/2014/main" id="{E16D7C76-0426-B74D-B192-F14AC8AA7E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0" y="1295400"/>
            <a:ext cx="381000" cy="228600"/>
          </a:xfrm>
          <a:custGeom>
            <a:avLst/>
            <a:gdLst>
              <a:gd name="T0" fmla="*/ 0 w 21600"/>
              <a:gd name="T1" fmla="*/ 0 h 21600"/>
              <a:gd name="T2" fmla="*/ 0 w 21600"/>
              <a:gd name="T3" fmla="*/ 0 h 21600"/>
              <a:gd name="T4" fmla="*/ 0 w 21600"/>
              <a:gd name="T5" fmla="*/ 0 h 21600"/>
              <a:gd name="T6" fmla="*/ 0 w 21600"/>
              <a:gd name="T7" fmla="*/ 0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30 w 21600"/>
              <a:gd name="T13" fmla="*/ 5400 h 21600"/>
              <a:gd name="T14" fmla="*/ 18900 w 21600"/>
              <a:gd name="T15" fmla="*/ 162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lnTo>
                  <a:pt x="16200" y="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lnTo>
                  <a:pt x="135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10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0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0372" grpId="0" autoUpdateAnimBg="0"/>
      <p:bldP spid="1210399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49" name="Rectangle 2">
            <a:extLst>
              <a:ext uri="{FF2B5EF4-FFF2-40B4-BE49-F238E27FC236}">
                <a16:creationId xmlns:a16="http://schemas.microsoft.com/office/drawing/2014/main" id="{03C594CF-C55D-1D46-828B-B001B17A4CB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Image translation</a:t>
            </a:r>
            <a:endParaRPr lang="ru-RU" altLang="en-US"/>
          </a:p>
        </p:txBody>
      </p:sp>
      <p:sp>
        <p:nvSpPr>
          <p:cNvPr id="1376260" name="Text Box 4">
            <a:extLst>
              <a:ext uri="{FF2B5EF4-FFF2-40B4-BE49-F238E27FC236}">
                <a16:creationId xmlns:a16="http://schemas.microsoft.com/office/drawing/2014/main" id="{44E76789-A5C9-D948-B999-67B2FE1805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4267200"/>
            <a:ext cx="76962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 sz="2400">
                <a:latin typeface="Arial" panose="020B0604020202020204" pitchFamily="34" charset="0"/>
              </a:rPr>
              <a:t>  </a:t>
            </a:r>
            <a:r>
              <a:rPr lang="en-US" altLang="en-US" sz="2000" b="0">
                <a:latin typeface="Arial" panose="020B0604020202020204" pitchFamily="34" charset="0"/>
              </a:rPr>
              <a:t>Derivatives and window function are shift-invariant</a:t>
            </a:r>
            <a:endParaRPr lang="ru-RU" altLang="en-US" sz="2000" b="0">
              <a:latin typeface="Arial" panose="020B0604020202020204" pitchFamily="34" charset="0"/>
            </a:endParaRPr>
          </a:p>
        </p:txBody>
      </p:sp>
      <p:sp>
        <p:nvSpPr>
          <p:cNvPr id="104451" name="Rectangle 7">
            <a:extLst>
              <a:ext uri="{FF2B5EF4-FFF2-40B4-BE49-F238E27FC236}">
                <a16:creationId xmlns:a16="http://schemas.microsoft.com/office/drawing/2014/main" id="{88B7D3B9-62BC-174B-BA78-D49BC9126E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7800" y="1447800"/>
            <a:ext cx="2184400" cy="2209800"/>
          </a:xfrm>
          <a:prstGeom prst="rect">
            <a:avLst/>
          </a:prstGeom>
          <a:solidFill>
            <a:schemeClr val="accent1">
              <a:alpha val="50195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8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104452" name="Freeform 8">
            <a:extLst>
              <a:ext uri="{FF2B5EF4-FFF2-40B4-BE49-F238E27FC236}">
                <a16:creationId xmlns:a16="http://schemas.microsoft.com/office/drawing/2014/main" id="{069422AD-DCDD-6D42-8D0B-7B69692AE92F}"/>
              </a:ext>
            </a:extLst>
          </p:cNvPr>
          <p:cNvSpPr>
            <a:spLocks/>
          </p:cNvSpPr>
          <p:nvPr/>
        </p:nvSpPr>
        <p:spPr bwMode="auto">
          <a:xfrm>
            <a:off x="1755775" y="1831975"/>
            <a:ext cx="788988" cy="723900"/>
          </a:xfrm>
          <a:custGeom>
            <a:avLst/>
            <a:gdLst>
              <a:gd name="T0" fmla="*/ 0 w 720"/>
              <a:gd name="T1" fmla="*/ 2147483646 h 528"/>
              <a:gd name="T2" fmla="*/ 2147483646 w 720"/>
              <a:gd name="T3" fmla="*/ 0 h 528"/>
              <a:gd name="T4" fmla="*/ 2147483646 w 720"/>
              <a:gd name="T5" fmla="*/ 2147483646 h 528"/>
              <a:gd name="T6" fmla="*/ 0 60000 65536"/>
              <a:gd name="T7" fmla="*/ 0 60000 65536"/>
              <a:gd name="T8" fmla="*/ 0 60000 65536"/>
              <a:gd name="T9" fmla="*/ 0 w 720"/>
              <a:gd name="T10" fmla="*/ 0 h 528"/>
              <a:gd name="T11" fmla="*/ 720 w 720"/>
              <a:gd name="T12" fmla="*/ 528 h 52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720" h="528">
                <a:moveTo>
                  <a:pt x="0" y="528"/>
                </a:moveTo>
                <a:lnTo>
                  <a:pt x="48" y="0"/>
                </a:lnTo>
                <a:lnTo>
                  <a:pt x="720" y="336"/>
                </a:lnTo>
              </a:path>
            </a:pathLst>
          </a:custGeom>
          <a:solidFill>
            <a:schemeClr val="accent1">
              <a:alpha val="50195"/>
            </a:schemeClr>
          </a:solidFill>
          <a:ln w="444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4453" name="AutoShape 12">
            <a:extLst>
              <a:ext uri="{FF2B5EF4-FFF2-40B4-BE49-F238E27FC236}">
                <a16:creationId xmlns:a16="http://schemas.microsoft.com/office/drawing/2014/main" id="{9484C6BF-4131-914D-8145-74A41E12C1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98900" y="1968500"/>
            <a:ext cx="1219200" cy="1231900"/>
          </a:xfrm>
          <a:custGeom>
            <a:avLst/>
            <a:gdLst>
              <a:gd name="T0" fmla="*/ 0 w 21600"/>
              <a:gd name="T1" fmla="*/ 0 h 21600"/>
              <a:gd name="T2" fmla="*/ 0 w 21600"/>
              <a:gd name="T3" fmla="*/ 0 h 21600"/>
              <a:gd name="T4" fmla="*/ 0 w 21600"/>
              <a:gd name="T5" fmla="*/ 0 h 21600"/>
              <a:gd name="T6" fmla="*/ 0 w 21600"/>
              <a:gd name="T7" fmla="*/ 0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5400 h 21600"/>
              <a:gd name="T14" fmla="*/ 18900 w 21600"/>
              <a:gd name="T15" fmla="*/ 162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lnTo>
                  <a:pt x="16200" y="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lnTo>
                  <a:pt x="135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76277" name="Text Box 21">
            <a:extLst>
              <a:ext uri="{FF2B5EF4-FFF2-40B4-BE49-F238E27FC236}">
                <a16:creationId xmlns:a16="http://schemas.microsoft.com/office/drawing/2014/main" id="{E0900F05-98AB-7E49-9F7D-EFCCDF6600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9200" y="5638800"/>
            <a:ext cx="6934200" cy="461963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en-US" sz="2400">
                <a:latin typeface="Arial" panose="020B0604020202020204" pitchFamily="34" charset="0"/>
              </a:rPr>
              <a:t>Corner location is covariant w.r.t. translation</a:t>
            </a:r>
            <a:endParaRPr lang="ru-RU" altLang="en-US" sz="2400">
              <a:latin typeface="Arial" panose="020B0604020202020204" pitchFamily="34" charset="0"/>
            </a:endParaRPr>
          </a:p>
        </p:txBody>
      </p:sp>
      <p:sp>
        <p:nvSpPr>
          <p:cNvPr id="104455" name="Rectangle 7">
            <a:extLst>
              <a:ext uri="{FF2B5EF4-FFF2-40B4-BE49-F238E27FC236}">
                <a16:creationId xmlns:a16="http://schemas.microsoft.com/office/drawing/2014/main" id="{A48E2C8D-5530-4947-9B78-65D1286E2E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35600" y="1447800"/>
            <a:ext cx="2184400" cy="2209800"/>
          </a:xfrm>
          <a:prstGeom prst="rect">
            <a:avLst/>
          </a:prstGeom>
          <a:solidFill>
            <a:schemeClr val="accent1">
              <a:alpha val="50195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8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104456" name="Freeform 8">
            <a:extLst>
              <a:ext uri="{FF2B5EF4-FFF2-40B4-BE49-F238E27FC236}">
                <a16:creationId xmlns:a16="http://schemas.microsoft.com/office/drawing/2014/main" id="{C4CDABB2-20D3-3B4A-9F05-BB08F9430706}"/>
              </a:ext>
            </a:extLst>
          </p:cNvPr>
          <p:cNvSpPr>
            <a:spLocks/>
          </p:cNvSpPr>
          <p:nvPr/>
        </p:nvSpPr>
        <p:spPr bwMode="auto">
          <a:xfrm>
            <a:off x="6553200" y="2551113"/>
            <a:ext cx="787400" cy="725487"/>
          </a:xfrm>
          <a:custGeom>
            <a:avLst/>
            <a:gdLst>
              <a:gd name="T0" fmla="*/ 0 w 720"/>
              <a:gd name="T1" fmla="*/ 2147483646 h 528"/>
              <a:gd name="T2" fmla="*/ 2147483646 w 720"/>
              <a:gd name="T3" fmla="*/ 0 h 528"/>
              <a:gd name="T4" fmla="*/ 2147483646 w 720"/>
              <a:gd name="T5" fmla="*/ 2147483646 h 528"/>
              <a:gd name="T6" fmla="*/ 0 60000 65536"/>
              <a:gd name="T7" fmla="*/ 0 60000 65536"/>
              <a:gd name="T8" fmla="*/ 0 60000 65536"/>
              <a:gd name="T9" fmla="*/ 0 w 720"/>
              <a:gd name="T10" fmla="*/ 0 h 528"/>
              <a:gd name="T11" fmla="*/ 720 w 720"/>
              <a:gd name="T12" fmla="*/ 528 h 52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720" h="528">
                <a:moveTo>
                  <a:pt x="0" y="528"/>
                </a:moveTo>
                <a:lnTo>
                  <a:pt x="48" y="0"/>
                </a:lnTo>
                <a:lnTo>
                  <a:pt x="720" y="336"/>
                </a:lnTo>
              </a:path>
            </a:pathLst>
          </a:custGeom>
          <a:solidFill>
            <a:schemeClr val="accent1">
              <a:alpha val="50195"/>
            </a:schemeClr>
          </a:solidFill>
          <a:ln w="444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6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6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76260" grpId="0"/>
      <p:bldP spid="1376277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7" name="Rectangle 2">
            <a:extLst>
              <a:ext uri="{FF2B5EF4-FFF2-40B4-BE49-F238E27FC236}">
                <a16:creationId xmlns:a16="http://schemas.microsoft.com/office/drawing/2014/main" id="{C036C800-B6BF-0F44-B870-B1A0819053E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Image rotation</a:t>
            </a:r>
            <a:endParaRPr lang="ru-RU" altLang="en-US"/>
          </a:p>
        </p:txBody>
      </p:sp>
      <p:sp>
        <p:nvSpPr>
          <p:cNvPr id="1376260" name="Text Box 4">
            <a:extLst>
              <a:ext uri="{FF2B5EF4-FFF2-40B4-BE49-F238E27FC236}">
                <a16:creationId xmlns:a16="http://schemas.microsoft.com/office/drawing/2014/main" id="{F6E1792F-F7F2-6944-AEBA-55EB80150D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9200" y="4572000"/>
            <a:ext cx="670560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0">
                <a:latin typeface="Arial" panose="020B0604020202020204" pitchFamily="34" charset="0"/>
              </a:rPr>
              <a:t>Second moment ellipse rotates but its shape (i.e. eigenvalues) remains the same</a:t>
            </a:r>
            <a:endParaRPr lang="ru-RU" altLang="en-US" sz="2400" b="0">
              <a:latin typeface="Arial" panose="020B0604020202020204" pitchFamily="34" charset="0"/>
            </a:endParaRPr>
          </a:p>
        </p:txBody>
      </p:sp>
      <p:grpSp>
        <p:nvGrpSpPr>
          <p:cNvPr id="2" name="Group 5">
            <a:extLst>
              <a:ext uri="{FF2B5EF4-FFF2-40B4-BE49-F238E27FC236}">
                <a16:creationId xmlns:a16="http://schemas.microsoft.com/office/drawing/2014/main" id="{7734ADAD-0A37-4E4C-8191-6849E031C89B}"/>
              </a:ext>
            </a:extLst>
          </p:cNvPr>
          <p:cNvGrpSpPr>
            <a:grpSpLocks/>
          </p:cNvGrpSpPr>
          <p:nvPr/>
        </p:nvGrpSpPr>
        <p:grpSpPr bwMode="auto">
          <a:xfrm>
            <a:off x="1828800" y="1676400"/>
            <a:ext cx="5257800" cy="2438400"/>
            <a:chOff x="1720" y="1344"/>
            <a:chExt cx="2072" cy="950"/>
          </a:xfrm>
        </p:grpSpPr>
        <p:grpSp>
          <p:nvGrpSpPr>
            <p:cNvPr id="106501" name="Group 6">
              <a:extLst>
                <a:ext uri="{FF2B5EF4-FFF2-40B4-BE49-F238E27FC236}">
                  <a16:creationId xmlns:a16="http://schemas.microsoft.com/office/drawing/2014/main" id="{D8E276BE-9E26-334D-A5FA-1CFDA60E64D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68" y="1344"/>
              <a:ext cx="432" cy="432"/>
              <a:chOff x="1248" y="1584"/>
              <a:chExt cx="1536" cy="1248"/>
            </a:xfrm>
          </p:grpSpPr>
          <p:sp>
            <p:nvSpPr>
              <p:cNvPr id="106514" name="Rectangle 7">
                <a:extLst>
                  <a:ext uri="{FF2B5EF4-FFF2-40B4-BE49-F238E27FC236}">
                    <a16:creationId xmlns:a16="http://schemas.microsoft.com/office/drawing/2014/main" id="{698A5D65-472B-1A46-8B11-44F4BA9AD2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48" y="1584"/>
                <a:ext cx="1536" cy="1248"/>
              </a:xfrm>
              <a:prstGeom prst="rect">
                <a:avLst/>
              </a:prstGeom>
              <a:solidFill>
                <a:schemeClr val="accent1">
                  <a:alpha val="50195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 sz="2800">
                  <a:solidFill>
                    <a:schemeClr val="tx1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06515" name="Freeform 8">
                <a:extLst>
                  <a:ext uri="{FF2B5EF4-FFF2-40B4-BE49-F238E27FC236}">
                    <a16:creationId xmlns:a16="http://schemas.microsoft.com/office/drawing/2014/main" id="{F25BC5A1-EDD4-D04F-8F80-A725DC08DB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80" y="2016"/>
                <a:ext cx="1104" cy="816"/>
              </a:xfrm>
              <a:custGeom>
                <a:avLst/>
                <a:gdLst>
                  <a:gd name="T0" fmla="*/ 0 w 720"/>
                  <a:gd name="T1" fmla="*/ 103799717 h 528"/>
                  <a:gd name="T2" fmla="*/ 7555891 w 720"/>
                  <a:gd name="T3" fmla="*/ 0 h 528"/>
                  <a:gd name="T4" fmla="*/ 113557423 w 720"/>
                  <a:gd name="T5" fmla="*/ 66009451 h 528"/>
                  <a:gd name="T6" fmla="*/ 0 60000 65536"/>
                  <a:gd name="T7" fmla="*/ 0 60000 65536"/>
                  <a:gd name="T8" fmla="*/ 0 60000 65536"/>
                  <a:gd name="T9" fmla="*/ 0 w 720"/>
                  <a:gd name="T10" fmla="*/ 0 h 528"/>
                  <a:gd name="T11" fmla="*/ 720 w 720"/>
                  <a:gd name="T12" fmla="*/ 528 h 528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720" h="528">
                    <a:moveTo>
                      <a:pt x="0" y="528"/>
                    </a:moveTo>
                    <a:lnTo>
                      <a:pt x="48" y="0"/>
                    </a:lnTo>
                    <a:lnTo>
                      <a:pt x="720" y="336"/>
                    </a:lnTo>
                  </a:path>
                </a:pathLst>
              </a:custGeom>
              <a:solidFill>
                <a:schemeClr val="accent1">
                  <a:alpha val="50195"/>
                </a:schemeClr>
              </a:solidFill>
              <a:ln w="444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06502" name="Group 9">
              <a:extLst>
                <a:ext uri="{FF2B5EF4-FFF2-40B4-BE49-F238E27FC236}">
                  <a16:creationId xmlns:a16="http://schemas.microsoft.com/office/drawing/2014/main" id="{10F3BA38-2A94-4A4A-9CD6-93D67D5B72B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304" y="1344"/>
              <a:ext cx="432" cy="441"/>
              <a:chOff x="2928" y="1776"/>
              <a:chExt cx="432" cy="441"/>
            </a:xfrm>
          </p:grpSpPr>
          <p:sp>
            <p:nvSpPr>
              <p:cNvPr id="106512" name="Rectangle 10">
                <a:extLst>
                  <a:ext uri="{FF2B5EF4-FFF2-40B4-BE49-F238E27FC236}">
                    <a16:creationId xmlns:a16="http://schemas.microsoft.com/office/drawing/2014/main" id="{4F8F7AF1-3660-AF43-9096-C72B6A4CD9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28" y="1776"/>
                <a:ext cx="432" cy="432"/>
              </a:xfrm>
              <a:prstGeom prst="rect">
                <a:avLst/>
              </a:prstGeom>
              <a:solidFill>
                <a:schemeClr val="accent1">
                  <a:alpha val="50195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 sz="2800">
                  <a:solidFill>
                    <a:schemeClr val="tx1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06513" name="Freeform 11">
                <a:extLst>
                  <a:ext uri="{FF2B5EF4-FFF2-40B4-BE49-F238E27FC236}">
                    <a16:creationId xmlns:a16="http://schemas.microsoft.com/office/drawing/2014/main" id="{2C867732-01CD-404E-87FA-F0A2B9AC89C9}"/>
                  </a:ext>
                </a:extLst>
              </p:cNvPr>
              <p:cNvSpPr>
                <a:spLocks/>
              </p:cNvSpPr>
              <p:nvPr/>
            </p:nvSpPr>
            <p:spPr bwMode="auto">
              <a:xfrm rot="3029958">
                <a:off x="2987" y="1873"/>
                <a:ext cx="364" cy="323"/>
              </a:xfrm>
              <a:custGeom>
                <a:avLst/>
                <a:gdLst>
                  <a:gd name="T0" fmla="*/ 0 w 720"/>
                  <a:gd name="T1" fmla="*/ 1 h 528"/>
                  <a:gd name="T2" fmla="*/ 1 w 720"/>
                  <a:gd name="T3" fmla="*/ 0 h 528"/>
                  <a:gd name="T4" fmla="*/ 1 w 720"/>
                  <a:gd name="T5" fmla="*/ 1 h 528"/>
                  <a:gd name="T6" fmla="*/ 0 60000 65536"/>
                  <a:gd name="T7" fmla="*/ 0 60000 65536"/>
                  <a:gd name="T8" fmla="*/ 0 60000 65536"/>
                  <a:gd name="T9" fmla="*/ 0 w 720"/>
                  <a:gd name="T10" fmla="*/ 0 h 528"/>
                  <a:gd name="T11" fmla="*/ 720 w 720"/>
                  <a:gd name="T12" fmla="*/ 528 h 528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720" h="528">
                    <a:moveTo>
                      <a:pt x="0" y="528"/>
                    </a:moveTo>
                    <a:lnTo>
                      <a:pt x="48" y="0"/>
                    </a:lnTo>
                    <a:lnTo>
                      <a:pt x="720" y="336"/>
                    </a:lnTo>
                  </a:path>
                </a:pathLst>
              </a:custGeom>
              <a:solidFill>
                <a:schemeClr val="accent1">
                  <a:alpha val="50195"/>
                </a:schemeClr>
              </a:solidFill>
              <a:ln w="444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06503" name="AutoShape 12">
              <a:extLst>
                <a:ext uri="{FF2B5EF4-FFF2-40B4-BE49-F238E27FC236}">
                  <a16:creationId xmlns:a16="http://schemas.microsoft.com/office/drawing/2014/main" id="{09C7F409-C74A-BD46-97B2-BA91602933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36" y="1488"/>
              <a:ext cx="480" cy="48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17694720 60000 65536"/>
                <a:gd name="T9" fmla="*/ 11796480 60000 65536"/>
                <a:gd name="T10" fmla="*/ 5898240 60000 65536"/>
                <a:gd name="T11" fmla="*/ 0 60000 65536"/>
                <a:gd name="T12" fmla="*/ 3375 w 21600"/>
                <a:gd name="T13" fmla="*/ 5400 h 21600"/>
                <a:gd name="T14" fmla="*/ 18900 w 21600"/>
                <a:gd name="T15" fmla="*/ 1620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6200" y="0"/>
                  </a:moveTo>
                  <a:lnTo>
                    <a:pt x="16200" y="5400"/>
                  </a:lnTo>
                  <a:lnTo>
                    <a:pt x="3375" y="5400"/>
                  </a:lnTo>
                  <a:lnTo>
                    <a:pt x="3375" y="16200"/>
                  </a:lnTo>
                  <a:lnTo>
                    <a:pt x="16200" y="16200"/>
                  </a:lnTo>
                  <a:lnTo>
                    <a:pt x="16200" y="21600"/>
                  </a:lnTo>
                  <a:lnTo>
                    <a:pt x="21600" y="10800"/>
                  </a:lnTo>
                  <a:lnTo>
                    <a:pt x="16200" y="0"/>
                  </a:lnTo>
                  <a:close/>
                </a:path>
                <a:path w="21600" h="21600">
                  <a:moveTo>
                    <a:pt x="1350" y="5400"/>
                  </a:moveTo>
                  <a:lnTo>
                    <a:pt x="1350" y="16200"/>
                  </a:lnTo>
                  <a:lnTo>
                    <a:pt x="2700" y="16200"/>
                  </a:lnTo>
                  <a:lnTo>
                    <a:pt x="2700" y="5400"/>
                  </a:lnTo>
                  <a:lnTo>
                    <a:pt x="1350" y="5400"/>
                  </a:lnTo>
                  <a:close/>
                </a:path>
                <a:path w="21600" h="21600">
                  <a:moveTo>
                    <a:pt x="0" y="5400"/>
                  </a:moveTo>
                  <a:lnTo>
                    <a:pt x="0" y="16200"/>
                  </a:lnTo>
                  <a:lnTo>
                    <a:pt x="675" y="16200"/>
                  </a:lnTo>
                  <a:lnTo>
                    <a:pt x="675" y="54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06504" name="Group 13">
              <a:extLst>
                <a:ext uri="{FF2B5EF4-FFF2-40B4-BE49-F238E27FC236}">
                  <a16:creationId xmlns:a16="http://schemas.microsoft.com/office/drawing/2014/main" id="{A4369815-615C-824D-AC02-38B695A8BDDC}"/>
                </a:ext>
              </a:extLst>
            </p:cNvPr>
            <p:cNvGrpSpPr>
              <a:grpSpLocks/>
            </p:cNvGrpSpPr>
            <p:nvPr/>
          </p:nvGrpSpPr>
          <p:grpSpPr bwMode="auto">
            <a:xfrm rot="-1269191">
              <a:off x="1720" y="2064"/>
              <a:ext cx="584" cy="230"/>
              <a:chOff x="1536" y="2496"/>
              <a:chExt cx="1152" cy="384"/>
            </a:xfrm>
          </p:grpSpPr>
          <p:sp>
            <p:nvSpPr>
              <p:cNvPr id="106509" name="Oval 14">
                <a:extLst>
                  <a:ext uri="{FF2B5EF4-FFF2-40B4-BE49-F238E27FC236}">
                    <a16:creationId xmlns:a16="http://schemas.microsoft.com/office/drawing/2014/main" id="{42F78066-838E-5141-87AB-E6DFB7628A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36" y="2496"/>
                <a:ext cx="1152" cy="384"/>
              </a:xfrm>
              <a:prstGeom prst="ellipse">
                <a:avLst/>
              </a:prstGeom>
              <a:solidFill>
                <a:srgbClr val="7CF6D3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 sz="2800">
                  <a:solidFill>
                    <a:schemeClr val="tx1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06510" name="Line 15">
                <a:extLst>
                  <a:ext uri="{FF2B5EF4-FFF2-40B4-BE49-F238E27FC236}">
                    <a16:creationId xmlns:a16="http://schemas.microsoft.com/office/drawing/2014/main" id="{60D7306E-14F2-8541-8B5D-54DAEC44001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536" y="2688"/>
                <a:ext cx="115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6511" name="Line 16">
                <a:extLst>
                  <a:ext uri="{FF2B5EF4-FFF2-40B4-BE49-F238E27FC236}">
                    <a16:creationId xmlns:a16="http://schemas.microsoft.com/office/drawing/2014/main" id="{C42452F8-1060-374F-B1EC-197ACDED8ED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112" y="2496"/>
                <a:ext cx="0" cy="3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06505" name="Group 17">
              <a:extLst>
                <a:ext uri="{FF2B5EF4-FFF2-40B4-BE49-F238E27FC236}">
                  <a16:creationId xmlns:a16="http://schemas.microsoft.com/office/drawing/2014/main" id="{2B28E2BD-DDE4-444F-B085-6BE9D87D2D5B}"/>
                </a:ext>
              </a:extLst>
            </p:cNvPr>
            <p:cNvGrpSpPr>
              <a:grpSpLocks/>
            </p:cNvGrpSpPr>
            <p:nvPr/>
          </p:nvGrpSpPr>
          <p:grpSpPr bwMode="auto">
            <a:xfrm rot="1035916">
              <a:off x="3208" y="2064"/>
              <a:ext cx="584" cy="230"/>
              <a:chOff x="1536" y="2496"/>
              <a:chExt cx="1152" cy="384"/>
            </a:xfrm>
          </p:grpSpPr>
          <p:sp>
            <p:nvSpPr>
              <p:cNvPr id="106506" name="Oval 18">
                <a:extLst>
                  <a:ext uri="{FF2B5EF4-FFF2-40B4-BE49-F238E27FC236}">
                    <a16:creationId xmlns:a16="http://schemas.microsoft.com/office/drawing/2014/main" id="{08F3EB96-6296-2140-B42C-BC1D5316EE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36" y="2496"/>
                <a:ext cx="1152" cy="384"/>
              </a:xfrm>
              <a:prstGeom prst="ellipse">
                <a:avLst/>
              </a:prstGeom>
              <a:solidFill>
                <a:srgbClr val="7CF6D3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 sz="2800">
                  <a:solidFill>
                    <a:schemeClr val="tx1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06507" name="Line 19">
                <a:extLst>
                  <a:ext uri="{FF2B5EF4-FFF2-40B4-BE49-F238E27FC236}">
                    <a16:creationId xmlns:a16="http://schemas.microsoft.com/office/drawing/2014/main" id="{FF7C69C4-CFA6-BD48-8F4E-D9FB8B0097E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536" y="2688"/>
                <a:ext cx="115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6508" name="Line 20">
                <a:extLst>
                  <a:ext uri="{FF2B5EF4-FFF2-40B4-BE49-F238E27FC236}">
                    <a16:creationId xmlns:a16="http://schemas.microsoft.com/office/drawing/2014/main" id="{995E688A-5150-A94D-AF41-E77202930A8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112" y="2496"/>
                <a:ext cx="0" cy="3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1376277" name="Text Box 21">
            <a:extLst>
              <a:ext uri="{FF2B5EF4-FFF2-40B4-BE49-F238E27FC236}">
                <a16:creationId xmlns:a16="http://schemas.microsoft.com/office/drawing/2014/main" id="{04A8DCA9-F66C-9B46-9045-EBAA9F1E39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9200" y="5638800"/>
            <a:ext cx="6934200" cy="461963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en-US" sz="2400" b="0">
                <a:latin typeface="Arial" panose="020B0604020202020204" pitchFamily="34" charset="0"/>
              </a:rPr>
              <a:t>Corner location is covariant w.r.t. rotation</a:t>
            </a:r>
            <a:endParaRPr lang="ru-RU" altLang="en-US" sz="2400" b="0"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6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6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76260" grpId="0"/>
      <p:bldP spid="137627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Rectangle 2">
            <a:extLst>
              <a:ext uri="{FF2B5EF4-FFF2-40B4-BE49-F238E27FC236}">
                <a16:creationId xmlns:a16="http://schemas.microsoft.com/office/drawing/2014/main" id="{5593AB73-BFBB-134D-B9F4-3B80577DCEA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Applications  </a:t>
            </a:r>
            <a:endParaRPr lang="ru-RU" altLang="en-US"/>
          </a:p>
        </p:txBody>
      </p:sp>
      <p:sp>
        <p:nvSpPr>
          <p:cNvPr id="12290" name="Rectangle 3">
            <a:extLst>
              <a:ext uri="{FF2B5EF4-FFF2-40B4-BE49-F238E27FC236}">
                <a16:creationId xmlns:a16="http://schemas.microsoft.com/office/drawing/2014/main" id="{2E5C7399-5F9E-F442-829B-B7688AA41DF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1295400"/>
            <a:ext cx="8001000" cy="4876800"/>
          </a:xfrm>
        </p:spPr>
        <p:txBody>
          <a:bodyPr/>
          <a:lstStyle/>
          <a:p>
            <a:r>
              <a:rPr lang="en-US" altLang="en-US"/>
              <a:t>Feature points are used for:</a:t>
            </a:r>
          </a:p>
          <a:p>
            <a:pPr lvl="1"/>
            <a:r>
              <a:rPr lang="en-US" altLang="en-US" sz="2000"/>
              <a:t>Image alignment </a:t>
            </a:r>
          </a:p>
          <a:p>
            <a:pPr lvl="1"/>
            <a:r>
              <a:rPr lang="en-US" altLang="en-US" sz="2000"/>
              <a:t>3D reconstruction</a:t>
            </a:r>
          </a:p>
          <a:p>
            <a:pPr lvl="1"/>
            <a:r>
              <a:rPr lang="en-US" altLang="en-US" sz="2000"/>
              <a:t>Motion tracking</a:t>
            </a:r>
          </a:p>
          <a:p>
            <a:pPr lvl="1"/>
            <a:r>
              <a:rPr lang="en-US" altLang="en-US" sz="2000"/>
              <a:t>Robot navigation</a:t>
            </a:r>
          </a:p>
          <a:p>
            <a:pPr lvl="1"/>
            <a:r>
              <a:rPr lang="en-US" altLang="en-US" sz="2000"/>
              <a:t>Indexing and database retrieval</a:t>
            </a:r>
          </a:p>
          <a:p>
            <a:pPr lvl="1"/>
            <a:r>
              <a:rPr lang="en-US" altLang="en-US" sz="2000"/>
              <a:t>Object recognition</a:t>
            </a:r>
          </a:p>
        </p:txBody>
      </p:sp>
      <p:pic>
        <p:nvPicPr>
          <p:cNvPr id="12291" name="Picture 6">
            <a:extLst>
              <a:ext uri="{FF2B5EF4-FFF2-40B4-BE49-F238E27FC236}">
                <a16:creationId xmlns:a16="http://schemas.microsoft.com/office/drawing/2014/main" id="{37578176-A0A8-5846-A7FB-26B8B0EC03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425" y="1143000"/>
            <a:ext cx="2339975" cy="2392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2" name="Picture 4" descr="Inliers_im1_a.png">
            <a:extLst>
              <a:ext uri="{FF2B5EF4-FFF2-40B4-BE49-F238E27FC236}">
                <a16:creationId xmlns:a16="http://schemas.microsoft.com/office/drawing/2014/main" id="{0A0AA61B-5A35-614A-B1D6-C04FB71865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913" y="4267200"/>
            <a:ext cx="3646487" cy="2360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3" name="Picture 5" descr="Inliers_im2.png">
            <a:extLst>
              <a:ext uri="{FF2B5EF4-FFF2-40B4-BE49-F238E27FC236}">
                <a16:creationId xmlns:a16="http://schemas.microsoft.com/office/drawing/2014/main" id="{FAE792D9-C496-7145-9094-E9AC0D5DA5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4267200"/>
            <a:ext cx="3287713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5" name="Rectangle 2">
            <a:extLst>
              <a:ext uri="{FF2B5EF4-FFF2-40B4-BE49-F238E27FC236}">
                <a16:creationId xmlns:a16="http://schemas.microsoft.com/office/drawing/2014/main" id="{0AE084AB-BA93-5E45-8692-03E8BD83120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Scaling</a:t>
            </a:r>
            <a:endParaRPr lang="ru-RU" altLang="en-US"/>
          </a:p>
        </p:txBody>
      </p:sp>
      <p:sp>
        <p:nvSpPr>
          <p:cNvPr id="1212427" name="Text Box 11">
            <a:extLst>
              <a:ext uri="{FF2B5EF4-FFF2-40B4-BE49-F238E27FC236}">
                <a16:creationId xmlns:a16="http://schemas.microsoft.com/office/drawing/2014/main" id="{4A48C890-2088-3843-AF2E-8C0ACDB2E6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91200" y="4265613"/>
            <a:ext cx="2590800" cy="1373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2800" b="0">
                <a:latin typeface="Arial" panose="020B0604020202020204" pitchFamily="34" charset="0"/>
              </a:rPr>
              <a:t>All points will be classified as edges</a:t>
            </a:r>
            <a:endParaRPr lang="ru-RU" altLang="en-US" sz="2800" b="0">
              <a:latin typeface="Arial" panose="020B0604020202020204" pitchFamily="34" charset="0"/>
            </a:endParaRPr>
          </a:p>
        </p:txBody>
      </p:sp>
      <p:grpSp>
        <p:nvGrpSpPr>
          <p:cNvPr id="108547" name="Group 17">
            <a:extLst>
              <a:ext uri="{FF2B5EF4-FFF2-40B4-BE49-F238E27FC236}">
                <a16:creationId xmlns:a16="http://schemas.microsoft.com/office/drawing/2014/main" id="{B9A982D4-68CD-6B45-8371-F20A5B67C468}"/>
              </a:ext>
            </a:extLst>
          </p:cNvPr>
          <p:cNvGrpSpPr>
            <a:grpSpLocks/>
          </p:cNvGrpSpPr>
          <p:nvPr/>
        </p:nvGrpSpPr>
        <p:grpSpPr bwMode="auto">
          <a:xfrm>
            <a:off x="1690688" y="2751138"/>
            <a:ext cx="442912" cy="434975"/>
            <a:chOff x="4329" y="1733"/>
            <a:chExt cx="279" cy="274"/>
          </a:xfrm>
        </p:grpSpPr>
        <p:sp>
          <p:nvSpPr>
            <p:cNvPr id="108557" name="Freeform 4">
              <a:extLst>
                <a:ext uri="{FF2B5EF4-FFF2-40B4-BE49-F238E27FC236}">
                  <a16:creationId xmlns:a16="http://schemas.microsoft.com/office/drawing/2014/main" id="{65C0E302-377D-684A-A25B-8D287238C371}"/>
                </a:ext>
              </a:extLst>
            </p:cNvPr>
            <p:cNvSpPr>
              <a:spLocks/>
            </p:cNvSpPr>
            <p:nvPr/>
          </p:nvSpPr>
          <p:spPr bwMode="auto">
            <a:xfrm>
              <a:off x="4368" y="1799"/>
              <a:ext cx="240" cy="208"/>
            </a:xfrm>
            <a:custGeom>
              <a:avLst/>
              <a:gdLst>
                <a:gd name="T0" fmla="*/ 0 w 1728"/>
                <a:gd name="T1" fmla="*/ 0 h 1264"/>
                <a:gd name="T2" fmla="*/ 0 w 1728"/>
                <a:gd name="T3" fmla="*/ 0 h 1264"/>
                <a:gd name="T4" fmla="*/ 0 w 1728"/>
                <a:gd name="T5" fmla="*/ 0 h 1264"/>
                <a:gd name="T6" fmla="*/ 0 w 1728"/>
                <a:gd name="T7" fmla="*/ 0 h 1264"/>
                <a:gd name="T8" fmla="*/ 0 w 1728"/>
                <a:gd name="T9" fmla="*/ 0 h 126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728"/>
                <a:gd name="T16" fmla="*/ 0 h 1264"/>
                <a:gd name="T17" fmla="*/ 1728 w 1728"/>
                <a:gd name="T18" fmla="*/ 1264 h 126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728" h="1264">
                  <a:moveTo>
                    <a:pt x="0" y="1264"/>
                  </a:moveTo>
                  <a:cubicBezTo>
                    <a:pt x="12" y="932"/>
                    <a:pt x="24" y="600"/>
                    <a:pt x="96" y="400"/>
                  </a:cubicBezTo>
                  <a:cubicBezTo>
                    <a:pt x="168" y="200"/>
                    <a:pt x="272" y="128"/>
                    <a:pt x="432" y="64"/>
                  </a:cubicBezTo>
                  <a:cubicBezTo>
                    <a:pt x="592" y="0"/>
                    <a:pt x="840" y="0"/>
                    <a:pt x="1056" y="16"/>
                  </a:cubicBezTo>
                  <a:cubicBezTo>
                    <a:pt x="1272" y="32"/>
                    <a:pt x="1500" y="96"/>
                    <a:pt x="1728" y="16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8558" name="Rectangle 5">
              <a:extLst>
                <a:ext uri="{FF2B5EF4-FFF2-40B4-BE49-F238E27FC236}">
                  <a16:creationId xmlns:a16="http://schemas.microsoft.com/office/drawing/2014/main" id="{38D596E8-21FD-F74B-B65E-1FF1D4446F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29" y="1733"/>
              <a:ext cx="240" cy="240"/>
            </a:xfrm>
            <a:prstGeom prst="rect">
              <a:avLst/>
            </a:prstGeom>
            <a:solidFill>
              <a:schemeClr val="accent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280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108548" name="Text Box 12">
            <a:extLst>
              <a:ext uri="{FF2B5EF4-FFF2-40B4-BE49-F238E27FC236}">
                <a16:creationId xmlns:a16="http://schemas.microsoft.com/office/drawing/2014/main" id="{E979EE98-7E4B-BE46-853F-E8FFC1DDD7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9200" y="3505200"/>
            <a:ext cx="16002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2800" b="0">
                <a:latin typeface="Arial" panose="020B0604020202020204" pitchFamily="34" charset="0"/>
              </a:rPr>
              <a:t>Corner</a:t>
            </a:r>
            <a:endParaRPr lang="ru-RU" altLang="en-US" sz="2800" b="0">
              <a:latin typeface="Arial" panose="020B0604020202020204" pitchFamily="34" charset="0"/>
            </a:endParaRPr>
          </a:p>
        </p:txBody>
      </p:sp>
      <p:sp>
        <p:nvSpPr>
          <p:cNvPr id="1212432" name="Text Box 16">
            <a:extLst>
              <a:ext uri="{FF2B5EF4-FFF2-40B4-BE49-F238E27FC236}">
                <a16:creationId xmlns:a16="http://schemas.microsoft.com/office/drawing/2014/main" id="{D46339AF-3670-324A-98B4-A8131DC509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5715000"/>
            <a:ext cx="6934200" cy="461963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en-US" sz="2400" b="0">
                <a:latin typeface="Arial" panose="020B0604020202020204" pitchFamily="34" charset="0"/>
              </a:rPr>
              <a:t>Corner location is not covariant to scaling!</a:t>
            </a:r>
            <a:endParaRPr lang="ru-RU" altLang="en-US" sz="2400" b="0">
              <a:latin typeface="Arial" panose="020B0604020202020204" pitchFamily="34" charset="0"/>
            </a:endParaRPr>
          </a:p>
        </p:txBody>
      </p:sp>
      <p:grpSp>
        <p:nvGrpSpPr>
          <p:cNvPr id="3" name="Group 25">
            <a:extLst>
              <a:ext uri="{FF2B5EF4-FFF2-40B4-BE49-F238E27FC236}">
                <a16:creationId xmlns:a16="http://schemas.microsoft.com/office/drawing/2014/main" id="{5E6E2E52-F1FB-714F-BBA1-EE628FAB311C}"/>
              </a:ext>
            </a:extLst>
          </p:cNvPr>
          <p:cNvGrpSpPr>
            <a:grpSpLocks/>
          </p:cNvGrpSpPr>
          <p:nvPr/>
        </p:nvGrpSpPr>
        <p:grpSpPr bwMode="auto">
          <a:xfrm>
            <a:off x="3276600" y="1828800"/>
            <a:ext cx="5029200" cy="2159000"/>
            <a:chOff x="2064" y="1152"/>
            <a:chExt cx="3168" cy="1360"/>
          </a:xfrm>
        </p:grpSpPr>
        <p:grpSp>
          <p:nvGrpSpPr>
            <p:cNvPr id="108551" name="Group 19">
              <a:extLst>
                <a:ext uri="{FF2B5EF4-FFF2-40B4-BE49-F238E27FC236}">
                  <a16:creationId xmlns:a16="http://schemas.microsoft.com/office/drawing/2014/main" id="{AD394339-ECAA-0A49-AD68-E9102A203C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64" y="1248"/>
              <a:ext cx="3168" cy="1264"/>
              <a:chOff x="2064" y="1248"/>
              <a:chExt cx="3168" cy="1264"/>
            </a:xfrm>
          </p:grpSpPr>
          <p:sp>
            <p:nvSpPr>
              <p:cNvPr id="108555" name="Freeform 6">
                <a:extLst>
                  <a:ext uri="{FF2B5EF4-FFF2-40B4-BE49-F238E27FC236}">
                    <a16:creationId xmlns:a16="http://schemas.microsoft.com/office/drawing/2014/main" id="{3E6390EF-2C50-7F43-AA99-3826C2497F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04" y="1248"/>
                <a:ext cx="1728" cy="1264"/>
              </a:xfrm>
              <a:custGeom>
                <a:avLst/>
                <a:gdLst>
                  <a:gd name="T0" fmla="*/ 0 w 1728"/>
                  <a:gd name="T1" fmla="*/ 1264 h 1264"/>
                  <a:gd name="T2" fmla="*/ 96 w 1728"/>
                  <a:gd name="T3" fmla="*/ 400 h 1264"/>
                  <a:gd name="T4" fmla="*/ 432 w 1728"/>
                  <a:gd name="T5" fmla="*/ 64 h 1264"/>
                  <a:gd name="T6" fmla="*/ 1056 w 1728"/>
                  <a:gd name="T7" fmla="*/ 16 h 1264"/>
                  <a:gd name="T8" fmla="*/ 1728 w 1728"/>
                  <a:gd name="T9" fmla="*/ 160 h 126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28"/>
                  <a:gd name="T16" fmla="*/ 0 h 1264"/>
                  <a:gd name="T17" fmla="*/ 1728 w 1728"/>
                  <a:gd name="T18" fmla="*/ 1264 h 126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28" h="1264">
                    <a:moveTo>
                      <a:pt x="0" y="1264"/>
                    </a:moveTo>
                    <a:cubicBezTo>
                      <a:pt x="12" y="932"/>
                      <a:pt x="24" y="600"/>
                      <a:pt x="96" y="400"/>
                    </a:cubicBezTo>
                    <a:cubicBezTo>
                      <a:pt x="168" y="200"/>
                      <a:pt x="272" y="128"/>
                      <a:pt x="432" y="64"/>
                    </a:cubicBezTo>
                    <a:cubicBezTo>
                      <a:pt x="592" y="0"/>
                      <a:pt x="840" y="0"/>
                      <a:pt x="1056" y="16"/>
                    </a:cubicBezTo>
                    <a:cubicBezTo>
                      <a:pt x="1272" y="32"/>
                      <a:pt x="1500" y="96"/>
                      <a:pt x="1728" y="160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8556" name="AutoShape 10">
                <a:extLst>
                  <a:ext uri="{FF2B5EF4-FFF2-40B4-BE49-F238E27FC236}">
                    <a16:creationId xmlns:a16="http://schemas.microsoft.com/office/drawing/2014/main" id="{C4C95FB4-D9C4-DC44-8497-92D070000D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64" y="1584"/>
                <a:ext cx="1056" cy="528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17694720 60000 65536"/>
                  <a:gd name="T9" fmla="*/ 11796480 60000 65536"/>
                  <a:gd name="T10" fmla="*/ 5898240 60000 65536"/>
                  <a:gd name="T11" fmla="*/ 0 60000 65536"/>
                  <a:gd name="T12" fmla="*/ 3375 w 21600"/>
                  <a:gd name="T13" fmla="*/ 5400 h 21600"/>
                  <a:gd name="T14" fmla="*/ 18900 w 21600"/>
                  <a:gd name="T15" fmla="*/ 16200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16200" y="0"/>
                    </a:moveTo>
                    <a:lnTo>
                      <a:pt x="16200" y="5400"/>
                    </a:lnTo>
                    <a:lnTo>
                      <a:pt x="3375" y="5400"/>
                    </a:lnTo>
                    <a:lnTo>
                      <a:pt x="3375" y="16200"/>
                    </a:lnTo>
                    <a:lnTo>
                      <a:pt x="16200" y="16200"/>
                    </a:lnTo>
                    <a:lnTo>
                      <a:pt x="16200" y="21600"/>
                    </a:lnTo>
                    <a:lnTo>
                      <a:pt x="21600" y="10800"/>
                    </a:lnTo>
                    <a:lnTo>
                      <a:pt x="16200" y="0"/>
                    </a:lnTo>
                    <a:close/>
                  </a:path>
                  <a:path w="21600" h="21600">
                    <a:moveTo>
                      <a:pt x="1350" y="5400"/>
                    </a:moveTo>
                    <a:lnTo>
                      <a:pt x="1350" y="16200"/>
                    </a:lnTo>
                    <a:lnTo>
                      <a:pt x="2700" y="16200"/>
                    </a:lnTo>
                    <a:lnTo>
                      <a:pt x="2700" y="5400"/>
                    </a:lnTo>
                    <a:lnTo>
                      <a:pt x="1350" y="5400"/>
                    </a:lnTo>
                    <a:close/>
                  </a:path>
                  <a:path w="21600" h="21600">
                    <a:moveTo>
                      <a:pt x="0" y="5400"/>
                    </a:moveTo>
                    <a:lnTo>
                      <a:pt x="0" y="16200"/>
                    </a:lnTo>
                    <a:lnTo>
                      <a:pt x="675" y="16200"/>
                    </a:lnTo>
                    <a:lnTo>
                      <a:pt x="675" y="5400"/>
                    </a:lnTo>
                    <a:lnTo>
                      <a:pt x="0" y="540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08552" name="Rectangle 22">
              <a:extLst>
                <a:ext uri="{FF2B5EF4-FFF2-40B4-BE49-F238E27FC236}">
                  <a16:creationId xmlns:a16="http://schemas.microsoft.com/office/drawing/2014/main" id="{0360FAA0-CFA3-C044-A4CD-FC14F7E892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4" y="1152"/>
              <a:ext cx="240" cy="240"/>
            </a:xfrm>
            <a:prstGeom prst="rect">
              <a:avLst/>
            </a:prstGeom>
            <a:solidFill>
              <a:schemeClr val="accent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280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08553" name="Rectangle 23">
              <a:extLst>
                <a:ext uri="{FF2B5EF4-FFF2-40B4-BE49-F238E27FC236}">
                  <a16:creationId xmlns:a16="http://schemas.microsoft.com/office/drawing/2014/main" id="{4DE7559E-C4D5-1345-8463-D1FCEE7B00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48" y="1296"/>
              <a:ext cx="240" cy="240"/>
            </a:xfrm>
            <a:prstGeom prst="rect">
              <a:avLst/>
            </a:prstGeom>
            <a:solidFill>
              <a:schemeClr val="accent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280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08554" name="Rectangle 24">
              <a:extLst>
                <a:ext uri="{FF2B5EF4-FFF2-40B4-BE49-F238E27FC236}">
                  <a16:creationId xmlns:a16="http://schemas.microsoft.com/office/drawing/2014/main" id="{9047285C-E84F-2C46-868E-A0FED62D77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8" y="1824"/>
              <a:ext cx="240" cy="240"/>
            </a:xfrm>
            <a:prstGeom prst="rect">
              <a:avLst/>
            </a:prstGeom>
            <a:solidFill>
              <a:schemeClr val="accent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280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12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2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2427" grpId="0" autoUpdateAnimBg="0"/>
      <p:bldP spid="1212432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3" name="Title 1">
            <a:extLst>
              <a:ext uri="{FF2B5EF4-FFF2-40B4-BE49-F238E27FC236}">
                <a16:creationId xmlns:a16="http://schemas.microsoft.com/office/drawing/2014/main" id="{D1A81433-A803-4948-A43F-F9C3A071A83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More local features	</a:t>
            </a:r>
          </a:p>
        </p:txBody>
      </p:sp>
      <p:sp>
        <p:nvSpPr>
          <p:cNvPr id="109570" name="Content Placeholder 2">
            <a:extLst>
              <a:ext uri="{FF2B5EF4-FFF2-40B4-BE49-F238E27FC236}">
                <a16:creationId xmlns:a16="http://schemas.microsoft.com/office/drawing/2014/main" id="{F8A6C691-9642-0B48-AA11-09C6214093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altLang="en-US" sz="2400" dirty="0"/>
              <a:t>SIFT (Scale Invariant Feature Transform)</a:t>
            </a:r>
          </a:p>
          <a:p>
            <a:pPr>
              <a:defRPr/>
            </a:pPr>
            <a:r>
              <a:rPr lang="en-US" altLang="en-US" sz="2400" dirty="0"/>
              <a:t>Harris Laplace</a:t>
            </a:r>
          </a:p>
          <a:p>
            <a:pPr>
              <a:defRPr/>
            </a:pPr>
            <a:r>
              <a:rPr lang="en-US" altLang="en-US" sz="2400" dirty="0"/>
              <a:t>Harris Affine</a:t>
            </a:r>
          </a:p>
          <a:p>
            <a:pPr>
              <a:defRPr/>
            </a:pPr>
            <a:r>
              <a:rPr lang="en-US" altLang="en-US" sz="2400" dirty="0"/>
              <a:t>Hessian detector</a:t>
            </a:r>
          </a:p>
          <a:p>
            <a:pPr>
              <a:defRPr/>
            </a:pPr>
            <a:r>
              <a:rPr lang="en-US" altLang="en-US" sz="2400" dirty="0"/>
              <a:t>Hessian Laplace</a:t>
            </a:r>
          </a:p>
          <a:p>
            <a:pPr>
              <a:defRPr/>
            </a:pPr>
            <a:r>
              <a:rPr lang="en-US" altLang="en-US" sz="2400" dirty="0"/>
              <a:t>Hessian Affine</a:t>
            </a:r>
          </a:p>
          <a:p>
            <a:pPr>
              <a:defRPr/>
            </a:pPr>
            <a:r>
              <a:rPr lang="en-US" altLang="en-US" sz="2400" dirty="0"/>
              <a:t>MSER (Maximally Stable Extremal Regions)</a:t>
            </a:r>
          </a:p>
          <a:p>
            <a:pPr>
              <a:defRPr/>
            </a:pPr>
            <a:r>
              <a:rPr lang="en-US" altLang="en-US" sz="2400" dirty="0"/>
              <a:t>SURF (Speeded-Up Robust Feature)</a:t>
            </a:r>
          </a:p>
          <a:p>
            <a:pPr>
              <a:defRPr/>
            </a:pPr>
            <a:r>
              <a:rPr lang="en-US" altLang="en-US" sz="2400" dirty="0"/>
              <a:t>BRIEF (Boundary Robust Independent Elementary Features)</a:t>
            </a:r>
          </a:p>
          <a:p>
            <a:pPr>
              <a:defRPr/>
            </a:pPr>
            <a:r>
              <a:rPr lang="en-US" altLang="en-US" sz="2400" dirty="0"/>
              <a:t>ORB (Oriented BRIEF)</a:t>
            </a:r>
          </a:p>
          <a:p>
            <a:pPr marL="0" indent="0">
              <a:buFontTx/>
              <a:buNone/>
              <a:defRPr/>
            </a:pPr>
            <a:endParaRPr lang="en-US" altLang="en-US" sz="2400" dirty="0"/>
          </a:p>
          <a:p>
            <a:pPr>
              <a:defRPr/>
            </a:pPr>
            <a:endParaRPr lang="en-US" alt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itle 1">
            <a:extLst>
              <a:ext uri="{FF2B5EF4-FFF2-40B4-BE49-F238E27FC236}">
                <a16:creationId xmlns:a16="http://schemas.microsoft.com/office/drawing/2014/main" id="{0C1E64A2-99EF-3748-B4E2-B2E05AD3A62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Interest points</a:t>
            </a:r>
          </a:p>
        </p:txBody>
      </p:sp>
      <p:sp>
        <p:nvSpPr>
          <p:cNvPr id="14338" name="Content Placeholder 2">
            <a:extLst>
              <a:ext uri="{FF2B5EF4-FFF2-40B4-BE49-F238E27FC236}">
                <a16:creationId xmlns:a16="http://schemas.microsoft.com/office/drawing/2014/main" id="{5552792B-34E3-E145-B4AE-2F8DEE6B8FF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1371600"/>
            <a:ext cx="7543800" cy="5192713"/>
          </a:xfrm>
        </p:spPr>
        <p:txBody>
          <a:bodyPr/>
          <a:lstStyle/>
          <a:p>
            <a:r>
              <a:rPr lang="en-US" altLang="en-US" dirty="0"/>
              <a:t>Note: “interest points” = “</a:t>
            </a:r>
            <a:r>
              <a:rPr lang="en-US" altLang="en-US" dirty="0" err="1"/>
              <a:t>keypoints</a:t>
            </a:r>
            <a:r>
              <a:rPr lang="en-US" altLang="en-US" dirty="0"/>
              <a:t>”, also sometimes called “features”</a:t>
            </a:r>
          </a:p>
          <a:p>
            <a:r>
              <a:rPr lang="en-US" altLang="en-US" dirty="0"/>
              <a:t>Many applications</a:t>
            </a:r>
          </a:p>
          <a:p>
            <a:pPr lvl="1"/>
            <a:r>
              <a:rPr lang="en-US" altLang="en-US" dirty="0"/>
              <a:t>tracking: which points are good to track?</a:t>
            </a:r>
          </a:p>
          <a:p>
            <a:pPr lvl="1"/>
            <a:r>
              <a:rPr lang="en-US" altLang="en-US" dirty="0"/>
              <a:t>recognition: find patches likely to tell us something about object category</a:t>
            </a:r>
          </a:p>
          <a:p>
            <a:pPr lvl="1"/>
            <a:r>
              <a:rPr lang="en-US" altLang="en-US" dirty="0"/>
              <a:t>3D reconstruction: find correspondences across different views</a:t>
            </a:r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</p:txBody>
      </p:sp>
    </p:spTree>
  </p:cSld>
  <p:clrMapOvr>
    <a:masterClrMapping/>
  </p:clrMapOvr>
  <p:transition spd="slow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>
            <a:extLst>
              <a:ext uri="{FF2B5EF4-FFF2-40B4-BE49-F238E27FC236}">
                <a16:creationId xmlns:a16="http://schemas.microsoft.com/office/drawing/2014/main" id="{3710DA10-5D51-4045-960D-58EE9449CB1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Interest points</a:t>
            </a:r>
          </a:p>
        </p:txBody>
      </p:sp>
      <p:sp>
        <p:nvSpPr>
          <p:cNvPr id="15362" name="Content Placeholder 2">
            <a:extLst>
              <a:ext uri="{FF2B5EF4-FFF2-40B4-BE49-F238E27FC236}">
                <a16:creationId xmlns:a16="http://schemas.microsoft.com/office/drawing/2014/main" id="{8358E1D0-53BC-9341-AF02-89C75B77EC79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1447800"/>
            <a:ext cx="4343400" cy="5116513"/>
          </a:xfrm>
        </p:spPr>
        <p:txBody>
          <a:bodyPr/>
          <a:lstStyle/>
          <a:p>
            <a:r>
              <a:rPr lang="en-US" altLang="en-US" dirty="0"/>
              <a:t>Suppose you need to click on some point,  go away and come back after I deform the image, and click on the same points again.  </a:t>
            </a:r>
          </a:p>
          <a:p>
            <a:pPr lvl="1"/>
            <a:r>
              <a:rPr lang="en-US" altLang="en-US" dirty="0"/>
              <a:t>Which points would you choose?</a:t>
            </a:r>
          </a:p>
          <a:p>
            <a:endParaRPr lang="en-US" altLang="en-US" dirty="0"/>
          </a:p>
          <a:p>
            <a:endParaRPr lang="en-US" altLang="en-US" dirty="0"/>
          </a:p>
        </p:txBody>
      </p:sp>
      <p:pic>
        <p:nvPicPr>
          <p:cNvPr id="15363" name="Picture 11">
            <a:extLst>
              <a:ext uri="{FF2B5EF4-FFF2-40B4-BE49-F238E27FC236}">
                <a16:creationId xmlns:a16="http://schemas.microsoft.com/office/drawing/2014/main" id="{DB4C5713-25F6-714D-BB7A-44FE972B40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5588" y="1223963"/>
            <a:ext cx="3192462" cy="2484437"/>
          </a:xfrm>
          <a:prstGeom prst="rect">
            <a:avLst/>
          </a:prstGeom>
          <a:noFill/>
          <a:ln w="12700" cap="sq">
            <a:solidFill>
              <a:srgbClr val="00206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1">
            <a:extLst>
              <a:ext uri="{FF2B5EF4-FFF2-40B4-BE49-F238E27FC236}">
                <a16:creationId xmlns:a16="http://schemas.microsoft.com/office/drawing/2014/main" id="{89E0CA15-24CA-D04B-A1C9-383353FBE8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14825777">
            <a:off x="5189274" y="3888101"/>
            <a:ext cx="3546167" cy="2463560"/>
          </a:xfrm>
          <a:prstGeom prst="rect">
            <a:avLst/>
          </a:prstGeom>
          <a:noFill/>
          <a:ln w="12700" cap="sq">
            <a:solidFill>
              <a:srgbClr val="002060"/>
            </a:solidFill>
            <a:miter lim="800000"/>
            <a:headEnd type="none" w="sm" len="sm"/>
            <a:tailEnd type="none" w="sm" len="sm"/>
          </a:ln>
          <a:scene3d>
            <a:camera prst="orthographicFront">
              <a:rot lat="20783509" lon="19661947" rev="17225537"/>
            </a:camera>
            <a:lightRig rig="threePt" dir="t"/>
          </a:scene3d>
        </p:spPr>
      </p:pic>
      <p:sp>
        <p:nvSpPr>
          <p:cNvPr id="15365" name="TextBox 6">
            <a:extLst>
              <a:ext uri="{FF2B5EF4-FFF2-40B4-BE49-F238E27FC236}">
                <a16:creationId xmlns:a16="http://schemas.microsoft.com/office/drawing/2014/main" id="{A57BE9A7-3EA6-9C47-9481-FE2FF16AE6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7000" y="838200"/>
            <a:ext cx="92868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0">
                <a:latin typeface="Arial" panose="020B0604020202020204" pitchFamily="34" charset="0"/>
                <a:cs typeface="Arial" panose="020B0604020202020204" pitchFamily="34" charset="0"/>
              </a:rPr>
              <a:t>original</a:t>
            </a:r>
          </a:p>
        </p:txBody>
      </p:sp>
      <p:sp>
        <p:nvSpPr>
          <p:cNvPr id="15366" name="TextBox 7">
            <a:extLst>
              <a:ext uri="{FF2B5EF4-FFF2-40B4-BE49-F238E27FC236}">
                <a16:creationId xmlns:a16="http://schemas.microsoft.com/office/drawing/2014/main" id="{5C95E2F5-BF3D-EC45-A808-B6CA29F994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56525" y="5943600"/>
            <a:ext cx="11588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0">
                <a:latin typeface="Arial" panose="020B0604020202020204" pitchFamily="34" charset="0"/>
                <a:cs typeface="Arial" panose="020B0604020202020204" pitchFamily="34" charset="0"/>
              </a:rPr>
              <a:t>deformed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itle 5">
            <a:extLst>
              <a:ext uri="{FF2B5EF4-FFF2-40B4-BE49-F238E27FC236}">
                <a16:creationId xmlns:a16="http://schemas.microsoft.com/office/drawing/2014/main" id="{FBB47BCF-F464-0A42-8CBB-0B01265F936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Keypoint matching</a:t>
            </a:r>
            <a:endParaRPr lang="de-CH" altLang="en-US"/>
          </a:p>
        </p:txBody>
      </p:sp>
      <p:pic>
        <p:nvPicPr>
          <p:cNvPr id="45" name="Picture 41">
            <a:extLst>
              <a:ext uri="{FF2B5EF4-FFF2-40B4-BE49-F238E27FC236}">
                <a16:creationId xmlns:a16="http://schemas.microsoft.com/office/drawing/2014/main" id="{2C30C0FE-F906-284C-9F20-862E83EAB7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2850" y="4573588"/>
            <a:ext cx="863600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5" name="Picture 4">
            <a:extLst>
              <a:ext uri="{FF2B5EF4-FFF2-40B4-BE49-F238E27FC236}">
                <a16:creationId xmlns:a16="http://schemas.microsoft.com/office/drawing/2014/main" id="{4683AE93-FA18-9B4D-A63D-72D4949F5B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663" y="4573588"/>
            <a:ext cx="933450" cy="866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7" name="AutoShape 83">
            <a:extLst>
              <a:ext uri="{FF2B5EF4-FFF2-40B4-BE49-F238E27FC236}">
                <a16:creationId xmlns:a16="http://schemas.microsoft.com/office/drawing/2014/main" id="{FA9DA890-E5D4-4E41-9E27-6FCBB46C6B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1025" y="4860925"/>
            <a:ext cx="612775" cy="252413"/>
          </a:xfrm>
          <a:prstGeom prst="leftRightArrow">
            <a:avLst>
              <a:gd name="adj1" fmla="val 50000"/>
              <a:gd name="adj2" fmla="val 48553"/>
            </a:avLst>
          </a:prstGeom>
          <a:solidFill>
            <a:schemeClr val="bg1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de-CH" altLang="en-US" sz="1800" b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" name="Group 105">
            <a:extLst>
              <a:ext uri="{FF2B5EF4-FFF2-40B4-BE49-F238E27FC236}">
                <a16:creationId xmlns:a16="http://schemas.microsoft.com/office/drawing/2014/main" id="{9FABE8AB-F708-9E45-9184-315B3682B81D}"/>
              </a:ext>
            </a:extLst>
          </p:cNvPr>
          <p:cNvGrpSpPr>
            <a:grpSpLocks/>
          </p:cNvGrpSpPr>
          <p:nvPr/>
        </p:nvGrpSpPr>
        <p:grpSpPr bwMode="auto">
          <a:xfrm>
            <a:off x="1968500" y="4213225"/>
            <a:ext cx="828675" cy="1020763"/>
            <a:chOff x="2771775" y="4797425"/>
            <a:chExt cx="828675" cy="1020657"/>
          </a:xfrm>
        </p:grpSpPr>
        <p:grpSp>
          <p:nvGrpSpPr>
            <p:cNvPr id="16465" name="Group 52">
              <a:extLst>
                <a:ext uri="{FF2B5EF4-FFF2-40B4-BE49-F238E27FC236}">
                  <a16:creationId xmlns:a16="http://schemas.microsoft.com/office/drawing/2014/main" id="{274FBBFE-72B8-804A-B34C-72A8380ECFD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71775" y="5265735"/>
              <a:ext cx="828675" cy="552347"/>
              <a:chOff x="1859" y="3339"/>
              <a:chExt cx="363" cy="301"/>
            </a:xfrm>
          </p:grpSpPr>
          <p:sp>
            <p:nvSpPr>
              <p:cNvPr id="16467" name="Line 53">
                <a:extLst>
                  <a:ext uri="{FF2B5EF4-FFF2-40B4-BE49-F238E27FC236}">
                    <a16:creationId xmlns:a16="http://schemas.microsoft.com/office/drawing/2014/main" id="{F3DA2F8E-331F-FF48-8072-6EE3EA26274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59" y="3362"/>
                <a:ext cx="0" cy="272"/>
              </a:xfrm>
              <a:prstGeom prst="line">
                <a:avLst/>
              </a:prstGeom>
              <a:noFill/>
              <a:ln w="12700" cap="sq">
                <a:solidFill>
                  <a:schemeClr val="bg1"/>
                </a:solidFill>
                <a:round/>
                <a:headEnd type="triangl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68" name="Line 54">
                <a:extLst>
                  <a:ext uri="{FF2B5EF4-FFF2-40B4-BE49-F238E27FC236}">
                    <a16:creationId xmlns:a16="http://schemas.microsoft.com/office/drawing/2014/main" id="{F82732A5-444D-104F-8E0C-550539E28E0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59" y="3640"/>
                <a:ext cx="363" cy="0"/>
              </a:xfrm>
              <a:prstGeom prst="line">
                <a:avLst/>
              </a:prstGeom>
              <a:noFill/>
              <a:ln w="12700" cap="sq">
                <a:solidFill>
                  <a:schemeClr val="bg1"/>
                </a:solidFill>
                <a:round/>
                <a:headEnd type="none" w="sm" len="sm"/>
                <a:tailEnd type="triangl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69" name="Rectangle 55">
                <a:extLst>
                  <a:ext uri="{FF2B5EF4-FFF2-40B4-BE49-F238E27FC236}">
                    <a16:creationId xmlns:a16="http://schemas.microsoft.com/office/drawing/2014/main" id="{1AA12026-C62F-484C-ABF5-CD650665F4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82" y="3498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de-CH" altLang="en-US" sz="1800" b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6470" name="Rectangle 56">
                <a:extLst>
                  <a:ext uri="{FF2B5EF4-FFF2-40B4-BE49-F238E27FC236}">
                    <a16:creationId xmlns:a16="http://schemas.microsoft.com/office/drawing/2014/main" id="{3F4C4DF7-F6E5-1245-B475-270359FB37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04" y="3498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de-CH" altLang="en-US" sz="1800" b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6471" name="Rectangle 57">
                <a:extLst>
                  <a:ext uri="{FF2B5EF4-FFF2-40B4-BE49-F238E27FC236}">
                    <a16:creationId xmlns:a16="http://schemas.microsoft.com/office/drawing/2014/main" id="{47BDA91B-8B8E-0843-B66A-0234220397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27" y="3498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de-CH" altLang="en-US" sz="1800" b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6472" name="Rectangle 58">
                <a:extLst>
                  <a:ext uri="{FF2B5EF4-FFF2-40B4-BE49-F238E27FC236}">
                    <a16:creationId xmlns:a16="http://schemas.microsoft.com/office/drawing/2014/main" id="{7BA9B16A-7CD0-CB4D-9C19-4D02880CFC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50" y="3430"/>
                <a:ext cx="23" cy="204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de-CH" altLang="en-US" sz="1800" b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6473" name="Rectangle 59">
                <a:extLst>
                  <a:ext uri="{FF2B5EF4-FFF2-40B4-BE49-F238E27FC236}">
                    <a16:creationId xmlns:a16="http://schemas.microsoft.com/office/drawing/2014/main" id="{EDCECBBF-ED38-A446-9BFA-879E3B50DF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72" y="3498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de-CH" altLang="en-US" sz="1800" b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6474" name="Rectangle 60">
                <a:extLst>
                  <a:ext uri="{FF2B5EF4-FFF2-40B4-BE49-F238E27FC236}">
                    <a16:creationId xmlns:a16="http://schemas.microsoft.com/office/drawing/2014/main" id="{EC6D5021-2E9C-234F-8DCF-895283D2DF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95" y="3385"/>
                <a:ext cx="23" cy="249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de-CH" altLang="en-US" sz="1800" b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6475" name="Rectangle 61">
                <a:extLst>
                  <a:ext uri="{FF2B5EF4-FFF2-40B4-BE49-F238E27FC236}">
                    <a16:creationId xmlns:a16="http://schemas.microsoft.com/office/drawing/2014/main" id="{B9B4DF96-05BD-EE45-BCBF-E6400BF6AE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18" y="3362"/>
                <a:ext cx="22" cy="272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de-CH" altLang="en-US" sz="1800" b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6476" name="Rectangle 62">
                <a:extLst>
                  <a:ext uri="{FF2B5EF4-FFF2-40B4-BE49-F238E27FC236}">
                    <a16:creationId xmlns:a16="http://schemas.microsoft.com/office/drawing/2014/main" id="{C3F6E5FE-970D-A249-8DDE-3DA308055E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40" y="3339"/>
                <a:ext cx="23" cy="295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de-CH" altLang="en-US" sz="1800" b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6477" name="Rectangle 63">
                <a:extLst>
                  <a:ext uri="{FF2B5EF4-FFF2-40B4-BE49-F238E27FC236}">
                    <a16:creationId xmlns:a16="http://schemas.microsoft.com/office/drawing/2014/main" id="{6769272A-41E4-F34C-88EA-221C3EBDA8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63" y="3339"/>
                <a:ext cx="23" cy="295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de-CH" altLang="en-US" sz="1800" b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6478" name="Rectangle 64">
                <a:extLst>
                  <a:ext uri="{FF2B5EF4-FFF2-40B4-BE49-F238E27FC236}">
                    <a16:creationId xmlns:a16="http://schemas.microsoft.com/office/drawing/2014/main" id="{395BD6F2-3496-EC40-B73C-9A3A43008D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86" y="3362"/>
                <a:ext cx="23" cy="272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de-CH" altLang="en-US" sz="1800" b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6479" name="Rectangle 65">
                <a:extLst>
                  <a:ext uri="{FF2B5EF4-FFF2-40B4-BE49-F238E27FC236}">
                    <a16:creationId xmlns:a16="http://schemas.microsoft.com/office/drawing/2014/main" id="{86841FF2-FED5-5244-9C09-437C8C713C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08" y="3498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de-CH" altLang="en-US" sz="1800" b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6480" name="Rectangle 66">
                <a:extLst>
                  <a:ext uri="{FF2B5EF4-FFF2-40B4-BE49-F238E27FC236}">
                    <a16:creationId xmlns:a16="http://schemas.microsoft.com/office/drawing/2014/main" id="{4E4F0E1D-449B-8143-A7DC-C72F50B29D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31" y="3498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de-CH" altLang="en-US" sz="1800" b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aphicFrame>
          <p:nvGraphicFramePr>
            <p:cNvPr id="16466" name="Object 2">
              <a:extLst>
                <a:ext uri="{FF2B5EF4-FFF2-40B4-BE49-F238E27FC236}">
                  <a16:creationId xmlns:a16="http://schemas.microsoft.com/office/drawing/2014/main" id="{3DA7359A-2735-6244-A5CD-037A3531C413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951163" y="4797425"/>
            <a:ext cx="349250" cy="395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4" imgW="4394200" imgH="4978400" progId="Equation.3">
                    <p:embed/>
                  </p:oleObj>
                </mc:Choice>
                <mc:Fallback>
                  <p:oleObj name="Equation" r:id="rId4" imgW="4394200" imgH="4978400" progId="Equation.3">
                    <p:embed/>
                    <p:pic>
                      <p:nvPicPr>
                        <p:cNvPr id="0" name="Object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51163" y="4797425"/>
                          <a:ext cx="349250" cy="395288"/>
                        </a:xfrm>
                        <a:prstGeom prst="rect">
                          <a:avLst/>
                        </a:prstGeom>
                        <a:solidFill>
                          <a:schemeClr val="accent1"/>
                        </a:solidFill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4" name="Group 106">
            <a:extLst>
              <a:ext uri="{FF2B5EF4-FFF2-40B4-BE49-F238E27FC236}">
                <a16:creationId xmlns:a16="http://schemas.microsoft.com/office/drawing/2014/main" id="{64977F5B-B93B-664B-B809-9F90537FDDF6}"/>
              </a:ext>
            </a:extLst>
          </p:cNvPr>
          <p:cNvGrpSpPr>
            <a:grpSpLocks/>
          </p:cNvGrpSpPr>
          <p:nvPr/>
        </p:nvGrpSpPr>
        <p:grpSpPr bwMode="auto">
          <a:xfrm>
            <a:off x="4157663" y="4249738"/>
            <a:ext cx="757237" cy="982662"/>
            <a:chOff x="4967288" y="4833938"/>
            <a:chExt cx="757237" cy="982688"/>
          </a:xfrm>
        </p:grpSpPr>
        <p:grpSp>
          <p:nvGrpSpPr>
            <p:cNvPr id="16449" name="Group 67">
              <a:extLst>
                <a:ext uri="{FF2B5EF4-FFF2-40B4-BE49-F238E27FC236}">
                  <a16:creationId xmlns:a16="http://schemas.microsoft.com/office/drawing/2014/main" id="{BF7912AA-3EF3-7D48-9FCB-F78715508CB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967288" y="5300665"/>
              <a:ext cx="757237" cy="515961"/>
              <a:chOff x="3515" y="3498"/>
              <a:chExt cx="363" cy="278"/>
            </a:xfrm>
          </p:grpSpPr>
          <p:sp>
            <p:nvSpPr>
              <p:cNvPr id="16451" name="Line 68">
                <a:extLst>
                  <a:ext uri="{FF2B5EF4-FFF2-40B4-BE49-F238E27FC236}">
                    <a16:creationId xmlns:a16="http://schemas.microsoft.com/office/drawing/2014/main" id="{99196F65-0183-A84B-841B-5A01216188F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15" y="3498"/>
                <a:ext cx="0" cy="272"/>
              </a:xfrm>
              <a:prstGeom prst="line">
                <a:avLst/>
              </a:prstGeom>
              <a:noFill/>
              <a:ln w="12700" cap="sq">
                <a:solidFill>
                  <a:schemeClr val="bg1"/>
                </a:solidFill>
                <a:round/>
                <a:headEnd type="triangl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52" name="Line 69">
                <a:extLst>
                  <a:ext uri="{FF2B5EF4-FFF2-40B4-BE49-F238E27FC236}">
                    <a16:creationId xmlns:a16="http://schemas.microsoft.com/office/drawing/2014/main" id="{F48DFF94-BB1F-174F-9611-B82B95FB22B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15" y="3776"/>
                <a:ext cx="363" cy="0"/>
              </a:xfrm>
              <a:prstGeom prst="line">
                <a:avLst/>
              </a:prstGeom>
              <a:noFill/>
              <a:ln w="12700" cap="sq">
                <a:solidFill>
                  <a:schemeClr val="bg1"/>
                </a:solidFill>
                <a:round/>
                <a:headEnd type="none" w="sm" len="sm"/>
                <a:tailEnd type="triangl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53" name="Rectangle 70">
                <a:extLst>
                  <a:ext uri="{FF2B5EF4-FFF2-40B4-BE49-F238E27FC236}">
                    <a16:creationId xmlns:a16="http://schemas.microsoft.com/office/drawing/2014/main" id="{76B0377C-DD1A-B64B-BB02-2213090EFA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" y="3634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de-CH" altLang="en-US" sz="1800" b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6454" name="Rectangle 71">
                <a:extLst>
                  <a:ext uri="{FF2B5EF4-FFF2-40B4-BE49-F238E27FC236}">
                    <a16:creationId xmlns:a16="http://schemas.microsoft.com/office/drawing/2014/main" id="{E374C647-2EC1-144B-A9D3-6F85A7F92B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60" y="3634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de-CH" altLang="en-US" sz="1800" b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6455" name="Rectangle 72">
                <a:extLst>
                  <a:ext uri="{FF2B5EF4-FFF2-40B4-BE49-F238E27FC236}">
                    <a16:creationId xmlns:a16="http://schemas.microsoft.com/office/drawing/2014/main" id="{CA437866-622F-3D47-8AF9-BBB4AACCD0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83" y="3634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de-CH" altLang="en-US" sz="1800" b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6456" name="Rectangle 73">
                <a:extLst>
                  <a:ext uri="{FF2B5EF4-FFF2-40B4-BE49-F238E27FC236}">
                    <a16:creationId xmlns:a16="http://schemas.microsoft.com/office/drawing/2014/main" id="{555BD3FD-339D-1044-B0F0-56172667B0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6" y="3566"/>
                <a:ext cx="23" cy="204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de-CH" altLang="en-US" sz="1800" b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6457" name="Rectangle 74">
                <a:extLst>
                  <a:ext uri="{FF2B5EF4-FFF2-40B4-BE49-F238E27FC236}">
                    <a16:creationId xmlns:a16="http://schemas.microsoft.com/office/drawing/2014/main" id="{AB159513-40E1-D743-9BE6-845C82CB9D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28" y="3543"/>
                <a:ext cx="23" cy="227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de-CH" altLang="en-US" sz="1800" b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6458" name="Rectangle 75">
                <a:extLst>
                  <a:ext uri="{FF2B5EF4-FFF2-40B4-BE49-F238E27FC236}">
                    <a16:creationId xmlns:a16="http://schemas.microsoft.com/office/drawing/2014/main" id="{C92D5EE5-DADC-D34B-9C85-FDEDE7B0CA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51" y="3634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de-CH" altLang="en-US" sz="1800" b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6459" name="Rectangle 76">
                <a:extLst>
                  <a:ext uri="{FF2B5EF4-FFF2-40B4-BE49-F238E27FC236}">
                    <a16:creationId xmlns:a16="http://schemas.microsoft.com/office/drawing/2014/main" id="{9DCD7D15-3BFC-3544-AF0E-2E5FDED8F5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74" y="3498"/>
                <a:ext cx="22" cy="272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de-CH" altLang="en-US" sz="1800" b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6460" name="Rectangle 77">
                <a:extLst>
                  <a:ext uri="{FF2B5EF4-FFF2-40B4-BE49-F238E27FC236}">
                    <a16:creationId xmlns:a16="http://schemas.microsoft.com/office/drawing/2014/main" id="{374BC637-7BC6-DC45-86D5-E090F07F6E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96" y="3634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de-CH" altLang="en-US" sz="1800" b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6461" name="Rectangle 78">
                <a:extLst>
                  <a:ext uri="{FF2B5EF4-FFF2-40B4-BE49-F238E27FC236}">
                    <a16:creationId xmlns:a16="http://schemas.microsoft.com/office/drawing/2014/main" id="{9F13D31B-3E5C-2242-8BA9-784D80EF97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19" y="3634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de-CH" altLang="en-US" sz="1800" b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6462" name="Rectangle 79">
                <a:extLst>
                  <a:ext uri="{FF2B5EF4-FFF2-40B4-BE49-F238E27FC236}">
                    <a16:creationId xmlns:a16="http://schemas.microsoft.com/office/drawing/2014/main" id="{58AE8651-E6DA-0447-AC63-C83F8418A4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2" y="3634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de-CH" altLang="en-US" sz="1800" b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6463" name="Rectangle 80">
                <a:extLst>
                  <a:ext uri="{FF2B5EF4-FFF2-40B4-BE49-F238E27FC236}">
                    <a16:creationId xmlns:a16="http://schemas.microsoft.com/office/drawing/2014/main" id="{25458822-F97C-A049-89B3-BBAB942623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64" y="3634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de-CH" altLang="en-US" sz="1800" b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6464" name="Rectangle 81">
                <a:extLst>
                  <a:ext uri="{FF2B5EF4-FFF2-40B4-BE49-F238E27FC236}">
                    <a16:creationId xmlns:a16="http://schemas.microsoft.com/office/drawing/2014/main" id="{018F1781-5FF0-8348-82BC-37CAA82A80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87" y="3543"/>
                <a:ext cx="23" cy="227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de-CH" altLang="en-US" sz="1800" b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aphicFrame>
          <p:nvGraphicFramePr>
            <p:cNvPr id="16450" name="Object 3">
              <a:extLst>
                <a:ext uri="{FF2B5EF4-FFF2-40B4-BE49-F238E27FC236}">
                  <a16:creationId xmlns:a16="http://schemas.microsoft.com/office/drawing/2014/main" id="{DD35D4D2-701C-ED40-8F9F-EB4072070895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5111750" y="4833938"/>
            <a:ext cx="349250" cy="3952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6" imgW="4394200" imgH="4978400" progId="Equation.3">
                    <p:embed/>
                  </p:oleObj>
                </mc:Choice>
                <mc:Fallback>
                  <p:oleObj name="Equation" r:id="rId6" imgW="4394200" imgH="4978400" progId="Equation.3">
                    <p:embed/>
                    <p:pic>
                      <p:nvPicPr>
                        <p:cNvPr id="0" name="Object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111750" y="4833938"/>
                          <a:ext cx="349250" cy="395287"/>
                        </a:xfrm>
                        <a:prstGeom prst="rect">
                          <a:avLst/>
                        </a:prstGeom>
                        <a:solidFill>
                          <a:schemeClr val="accent1"/>
                        </a:solidFill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pic>
        <p:nvPicPr>
          <p:cNvPr id="16391" name="Picture 25" descr="obj14__0">
            <a:extLst>
              <a:ext uri="{FF2B5EF4-FFF2-40B4-BE49-F238E27FC236}">
                <a16:creationId xmlns:a16="http://schemas.microsoft.com/office/drawing/2014/main" id="{51B36F1B-87BE-5B48-BF38-0A508A35E8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1019039">
            <a:off x="3644900" y="1530350"/>
            <a:ext cx="2376488" cy="2508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" name="Rectangle 42">
            <a:extLst>
              <a:ext uri="{FF2B5EF4-FFF2-40B4-BE49-F238E27FC236}">
                <a16:creationId xmlns:a16="http://schemas.microsoft.com/office/drawing/2014/main" id="{8DEF0FF0-0F7F-C741-A550-5935271E7EAF}"/>
              </a:ext>
            </a:extLst>
          </p:cNvPr>
          <p:cNvSpPr>
            <a:spLocks noChangeArrowheads="1"/>
          </p:cNvSpPr>
          <p:nvPr/>
        </p:nvSpPr>
        <p:spPr bwMode="auto">
          <a:xfrm rot="-6419039">
            <a:off x="4877594" y="3150394"/>
            <a:ext cx="519113" cy="492125"/>
          </a:xfrm>
          <a:prstGeom prst="rect">
            <a:avLst/>
          </a:prstGeom>
          <a:noFill/>
          <a:ln w="25400" cap="sq">
            <a:solidFill>
              <a:srgbClr val="FFFF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de-CH" altLang="en-US" sz="1800" b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6" name="Group 107">
            <a:extLst>
              <a:ext uri="{FF2B5EF4-FFF2-40B4-BE49-F238E27FC236}">
                <a16:creationId xmlns:a16="http://schemas.microsoft.com/office/drawing/2014/main" id="{95F7FF99-6C6D-664D-B712-A1F3BBEECF8A}"/>
              </a:ext>
            </a:extLst>
          </p:cNvPr>
          <p:cNvGrpSpPr>
            <a:grpSpLocks/>
          </p:cNvGrpSpPr>
          <p:nvPr/>
        </p:nvGrpSpPr>
        <p:grpSpPr bwMode="auto">
          <a:xfrm rot="-1019039">
            <a:off x="4005263" y="2078038"/>
            <a:ext cx="1560512" cy="1771650"/>
            <a:chOff x="5087938" y="2849563"/>
            <a:chExt cx="1333500" cy="1511678"/>
          </a:xfrm>
        </p:grpSpPr>
        <p:grpSp>
          <p:nvGrpSpPr>
            <p:cNvPr id="16427" name="Group 35">
              <a:extLst>
                <a:ext uri="{FF2B5EF4-FFF2-40B4-BE49-F238E27FC236}">
                  <a16:creationId xmlns:a16="http://schemas.microsoft.com/office/drawing/2014/main" id="{4A279300-E234-D04F-A236-D5A4AD2968D2}"/>
                </a:ext>
              </a:extLst>
            </p:cNvPr>
            <p:cNvGrpSpPr>
              <a:grpSpLocks/>
            </p:cNvGrpSpPr>
            <p:nvPr/>
          </p:nvGrpSpPr>
          <p:grpSpPr bwMode="auto">
            <a:xfrm rot="-5400000">
              <a:off x="6348413" y="3101975"/>
              <a:ext cx="73025" cy="73025"/>
              <a:chOff x="1292" y="2205"/>
              <a:chExt cx="46" cy="46"/>
            </a:xfrm>
          </p:grpSpPr>
          <p:sp>
            <p:nvSpPr>
              <p:cNvPr id="16447" name="Line 36">
                <a:extLst>
                  <a:ext uri="{FF2B5EF4-FFF2-40B4-BE49-F238E27FC236}">
                    <a16:creationId xmlns:a16="http://schemas.microsoft.com/office/drawing/2014/main" id="{C23AB154-B4B2-DE48-B331-D7788BAE954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48" name="Line 37">
                <a:extLst>
                  <a:ext uri="{FF2B5EF4-FFF2-40B4-BE49-F238E27FC236}">
                    <a16:creationId xmlns:a16="http://schemas.microsoft.com/office/drawing/2014/main" id="{FDE8E8A4-6E61-474A-BAAC-A47A2B92182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6428" name="Group 101">
              <a:extLst>
                <a:ext uri="{FF2B5EF4-FFF2-40B4-BE49-F238E27FC236}">
                  <a16:creationId xmlns:a16="http://schemas.microsoft.com/office/drawing/2014/main" id="{2CFFC1AF-2AF3-884F-83CB-CED4868C76C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087938" y="2849563"/>
              <a:ext cx="1320665" cy="1511678"/>
              <a:chOff x="5087938" y="2849563"/>
              <a:chExt cx="1320665" cy="1511678"/>
            </a:xfrm>
          </p:grpSpPr>
          <p:grpSp>
            <p:nvGrpSpPr>
              <p:cNvPr id="16429" name="Group 26">
                <a:extLst>
                  <a:ext uri="{FF2B5EF4-FFF2-40B4-BE49-F238E27FC236}">
                    <a16:creationId xmlns:a16="http://schemas.microsoft.com/office/drawing/2014/main" id="{C775DB68-B0E2-1D49-A653-17EBAB5E2D6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5400000">
                <a:off x="5124450" y="4000500"/>
                <a:ext cx="73025" cy="73025"/>
                <a:chOff x="1292" y="2205"/>
                <a:chExt cx="46" cy="46"/>
              </a:xfrm>
            </p:grpSpPr>
            <p:sp>
              <p:nvSpPr>
                <p:cNvPr id="16445" name="Line 27">
                  <a:extLst>
                    <a:ext uri="{FF2B5EF4-FFF2-40B4-BE49-F238E27FC236}">
                      <a16:creationId xmlns:a16="http://schemas.microsoft.com/office/drawing/2014/main" id="{EC46A9CD-8D64-FB41-9508-EF3BC997E6E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292" y="2205"/>
                  <a:ext cx="46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446" name="Line 28">
                  <a:extLst>
                    <a:ext uri="{FF2B5EF4-FFF2-40B4-BE49-F238E27FC236}">
                      <a16:creationId xmlns:a16="http://schemas.microsoft.com/office/drawing/2014/main" id="{453BCA2F-5D85-D14A-9E29-66F59A11B37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293" y="2205"/>
                  <a:ext cx="45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16430" name="Group 29">
                <a:extLst>
                  <a:ext uri="{FF2B5EF4-FFF2-40B4-BE49-F238E27FC236}">
                    <a16:creationId xmlns:a16="http://schemas.microsoft.com/office/drawing/2014/main" id="{2CCB1A71-BC8B-EF4E-96E1-FC1109B23F5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5400000">
                <a:off x="5411788" y="3713163"/>
                <a:ext cx="73025" cy="73025"/>
                <a:chOff x="1292" y="2205"/>
                <a:chExt cx="46" cy="46"/>
              </a:xfrm>
            </p:grpSpPr>
            <p:sp>
              <p:nvSpPr>
                <p:cNvPr id="16443" name="Line 30">
                  <a:extLst>
                    <a:ext uri="{FF2B5EF4-FFF2-40B4-BE49-F238E27FC236}">
                      <a16:creationId xmlns:a16="http://schemas.microsoft.com/office/drawing/2014/main" id="{90D3CF4C-B6D1-EF4D-BB15-CBC678F7592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292" y="2205"/>
                  <a:ext cx="46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444" name="Line 31">
                  <a:extLst>
                    <a:ext uri="{FF2B5EF4-FFF2-40B4-BE49-F238E27FC236}">
                      <a16:creationId xmlns:a16="http://schemas.microsoft.com/office/drawing/2014/main" id="{D72A583E-B69B-3547-83F1-992DC505F62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293" y="2205"/>
                  <a:ext cx="45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16431" name="Group 32">
                <a:extLst>
                  <a:ext uri="{FF2B5EF4-FFF2-40B4-BE49-F238E27FC236}">
                    <a16:creationId xmlns:a16="http://schemas.microsoft.com/office/drawing/2014/main" id="{B33D2E82-2F16-7D48-A5EC-A5F56E03E0A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5400000">
                <a:off x="5986463" y="2849563"/>
                <a:ext cx="73025" cy="73025"/>
                <a:chOff x="1292" y="2205"/>
                <a:chExt cx="46" cy="46"/>
              </a:xfrm>
            </p:grpSpPr>
            <p:sp>
              <p:nvSpPr>
                <p:cNvPr id="16441" name="Line 33">
                  <a:extLst>
                    <a:ext uri="{FF2B5EF4-FFF2-40B4-BE49-F238E27FC236}">
                      <a16:creationId xmlns:a16="http://schemas.microsoft.com/office/drawing/2014/main" id="{A61F285A-FAF7-624E-8724-DB53B1F4157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292" y="2205"/>
                  <a:ext cx="46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442" name="Line 34">
                  <a:extLst>
                    <a:ext uri="{FF2B5EF4-FFF2-40B4-BE49-F238E27FC236}">
                      <a16:creationId xmlns:a16="http://schemas.microsoft.com/office/drawing/2014/main" id="{4F82375C-30AE-E24A-A885-1ABF7B22500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293" y="2205"/>
                  <a:ext cx="45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16432" name="Group 38">
                <a:extLst>
                  <a:ext uri="{FF2B5EF4-FFF2-40B4-BE49-F238E27FC236}">
                    <a16:creationId xmlns:a16="http://schemas.microsoft.com/office/drawing/2014/main" id="{5AECBC5F-0F36-9E4E-8D59-B5BF5946EDD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5400000">
                <a:off x="5087938" y="2957513"/>
                <a:ext cx="73025" cy="73025"/>
                <a:chOff x="1292" y="2205"/>
                <a:chExt cx="46" cy="46"/>
              </a:xfrm>
            </p:grpSpPr>
            <p:sp>
              <p:nvSpPr>
                <p:cNvPr id="16439" name="Line 39">
                  <a:extLst>
                    <a:ext uri="{FF2B5EF4-FFF2-40B4-BE49-F238E27FC236}">
                      <a16:creationId xmlns:a16="http://schemas.microsoft.com/office/drawing/2014/main" id="{0EB650CE-59C5-AB4D-A30D-0F748E8BA8B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292" y="2205"/>
                  <a:ext cx="46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440" name="Line 40">
                  <a:extLst>
                    <a:ext uri="{FF2B5EF4-FFF2-40B4-BE49-F238E27FC236}">
                      <a16:creationId xmlns:a16="http://schemas.microsoft.com/office/drawing/2014/main" id="{EC4FC5B6-6F20-BA41-99E8-22520FF1C5D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293" y="2205"/>
                  <a:ext cx="45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16433" name="Group 43">
                <a:extLst>
                  <a:ext uri="{FF2B5EF4-FFF2-40B4-BE49-F238E27FC236}">
                    <a16:creationId xmlns:a16="http://schemas.microsoft.com/office/drawing/2014/main" id="{62178F10-926A-1B44-A5E7-F38E5557CBF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5400000">
                <a:off x="5916613" y="4005263"/>
                <a:ext cx="73025" cy="73025"/>
                <a:chOff x="1292" y="2205"/>
                <a:chExt cx="46" cy="46"/>
              </a:xfrm>
            </p:grpSpPr>
            <p:sp>
              <p:nvSpPr>
                <p:cNvPr id="16437" name="Line 44">
                  <a:extLst>
                    <a:ext uri="{FF2B5EF4-FFF2-40B4-BE49-F238E27FC236}">
                      <a16:creationId xmlns:a16="http://schemas.microsoft.com/office/drawing/2014/main" id="{8E15FFF6-3F96-3F42-8742-FFA22E8B7C0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292" y="2205"/>
                  <a:ext cx="46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438" name="Line 45">
                  <a:extLst>
                    <a:ext uri="{FF2B5EF4-FFF2-40B4-BE49-F238E27FC236}">
                      <a16:creationId xmlns:a16="http://schemas.microsoft.com/office/drawing/2014/main" id="{A35E0F1A-6241-CB45-A147-9D5306A4355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293" y="2205"/>
                  <a:ext cx="45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6434" name="Rectangle 88">
                <a:extLst>
                  <a:ext uri="{FF2B5EF4-FFF2-40B4-BE49-F238E27FC236}">
                    <a16:creationId xmlns:a16="http://schemas.microsoft.com/office/drawing/2014/main" id="{C49CCAD8-0EC9-1147-A4F9-8693B9965F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19834" y="4046158"/>
                <a:ext cx="361681" cy="3150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sq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r>
                  <a:rPr lang="pl-PL" altLang="en-US" sz="1800" b="0">
                    <a:latin typeface="Arial" panose="020B0604020202020204" pitchFamily="34" charset="0"/>
                    <a:cs typeface="Arial" panose="020B0604020202020204" pitchFamily="34" charset="0"/>
                  </a:rPr>
                  <a:t>B</a:t>
                </a:r>
                <a:r>
                  <a:rPr lang="pl-PL" altLang="en-US" sz="1800" b="0" baseline="-25000"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  <a:endParaRPr lang="en-US" altLang="en-US" sz="1800" b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6435" name="Rectangle 89">
                <a:extLst>
                  <a:ext uri="{FF2B5EF4-FFF2-40B4-BE49-F238E27FC236}">
                    <a16:creationId xmlns:a16="http://schemas.microsoft.com/office/drawing/2014/main" id="{ED036CC9-4B24-CD4F-8045-3CA4A0A5D7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11997" y="4009647"/>
                <a:ext cx="361681" cy="3150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sq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r>
                  <a:rPr lang="pl-PL" altLang="en-US" sz="1800" b="0">
                    <a:latin typeface="Arial" panose="020B0604020202020204" pitchFamily="34" charset="0"/>
                    <a:cs typeface="Arial" panose="020B0604020202020204" pitchFamily="34" charset="0"/>
                  </a:rPr>
                  <a:t>B</a:t>
                </a:r>
                <a:r>
                  <a:rPr lang="pl-PL" altLang="en-US" sz="1800" b="0" baseline="-25000"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  <a:endParaRPr lang="en-US" altLang="en-US" sz="1800" b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6436" name="Rectangle 90">
                <a:extLst>
                  <a:ext uri="{FF2B5EF4-FFF2-40B4-BE49-F238E27FC236}">
                    <a16:creationId xmlns:a16="http://schemas.microsoft.com/office/drawing/2014/main" id="{C1204B2C-BB7F-BB4A-AE73-68D615D139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46922" y="2857122"/>
                <a:ext cx="361681" cy="3150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sq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r>
                  <a:rPr lang="pl-PL" altLang="en-US" sz="1800" b="0">
                    <a:latin typeface="Arial" panose="020B0604020202020204" pitchFamily="34" charset="0"/>
                    <a:cs typeface="Arial" panose="020B0604020202020204" pitchFamily="34" charset="0"/>
                  </a:rPr>
                  <a:t>B</a:t>
                </a:r>
                <a:r>
                  <a:rPr lang="pl-PL" altLang="en-US" sz="1800" b="0" baseline="-25000">
                    <a:latin typeface="Arial" panose="020B0604020202020204" pitchFamily="34" charset="0"/>
                    <a:cs typeface="Arial" panose="020B0604020202020204" pitchFamily="34" charset="0"/>
                  </a:rPr>
                  <a:t>3</a:t>
                </a:r>
                <a:endParaRPr lang="en-US" altLang="en-US" sz="1800" b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pic>
        <p:nvPicPr>
          <p:cNvPr id="16394" name="Picture 5" descr="obj14__0">
            <a:extLst>
              <a:ext uri="{FF2B5EF4-FFF2-40B4-BE49-F238E27FC236}">
                <a16:creationId xmlns:a16="http://schemas.microsoft.com/office/drawing/2014/main" id="{E596ED50-B45E-E94E-8B02-F403EEC888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975" y="1824038"/>
            <a:ext cx="2141538" cy="202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6">
            <a:extLst>
              <a:ext uri="{FF2B5EF4-FFF2-40B4-BE49-F238E27FC236}">
                <a16:creationId xmlns:a16="http://schemas.microsoft.com/office/drawing/2014/main" id="{D30EC439-747C-EF49-B824-8F5D5B7E20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9975" y="2722563"/>
            <a:ext cx="442913" cy="420687"/>
          </a:xfrm>
          <a:prstGeom prst="rect">
            <a:avLst/>
          </a:prstGeom>
          <a:noFill/>
          <a:ln w="25400" cap="sq">
            <a:solidFill>
              <a:srgbClr val="FFFF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de-CH" altLang="en-US" sz="1800" b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5" name="Group 100">
            <a:extLst>
              <a:ext uri="{FF2B5EF4-FFF2-40B4-BE49-F238E27FC236}">
                <a16:creationId xmlns:a16="http://schemas.microsoft.com/office/drawing/2014/main" id="{5A3AEAE2-F2A9-F948-8A74-39E3A01D35EC}"/>
              </a:ext>
            </a:extLst>
          </p:cNvPr>
          <p:cNvGrpSpPr>
            <a:grpSpLocks/>
          </p:cNvGrpSpPr>
          <p:nvPr/>
        </p:nvGrpSpPr>
        <p:grpSpPr bwMode="auto">
          <a:xfrm>
            <a:off x="1247775" y="2016125"/>
            <a:ext cx="1612900" cy="1406525"/>
            <a:chOff x="2051050" y="2600325"/>
            <a:chExt cx="1612552" cy="1406525"/>
          </a:xfrm>
        </p:grpSpPr>
        <p:grpSp>
          <p:nvGrpSpPr>
            <p:cNvPr id="16406" name="Group 7">
              <a:extLst>
                <a:ext uri="{FF2B5EF4-FFF2-40B4-BE49-F238E27FC236}">
                  <a16:creationId xmlns:a16="http://schemas.microsoft.com/office/drawing/2014/main" id="{E0302192-20BE-4249-ACA8-BEEC749A916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51050" y="3500438"/>
              <a:ext cx="73025" cy="73025"/>
              <a:chOff x="1292" y="2205"/>
              <a:chExt cx="46" cy="46"/>
            </a:xfrm>
          </p:grpSpPr>
          <p:sp>
            <p:nvSpPr>
              <p:cNvPr id="16425" name="Line 8">
                <a:extLst>
                  <a:ext uri="{FF2B5EF4-FFF2-40B4-BE49-F238E27FC236}">
                    <a16:creationId xmlns:a16="http://schemas.microsoft.com/office/drawing/2014/main" id="{33C35F47-CDB8-6344-B5F1-5C11AE3CEA8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26" name="Line 9">
                <a:extLst>
                  <a:ext uri="{FF2B5EF4-FFF2-40B4-BE49-F238E27FC236}">
                    <a16:creationId xmlns:a16="http://schemas.microsoft.com/office/drawing/2014/main" id="{4CAA0791-5F2B-1D48-AEF3-09D55A53E9E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6407" name="Group 10">
              <a:extLst>
                <a:ext uri="{FF2B5EF4-FFF2-40B4-BE49-F238E27FC236}">
                  <a16:creationId xmlns:a16="http://schemas.microsoft.com/office/drawing/2014/main" id="{71725331-FD48-B34F-9ED9-D9A78B12A5B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87563" y="2708275"/>
              <a:ext cx="73025" cy="73025"/>
              <a:chOff x="1292" y="2205"/>
              <a:chExt cx="46" cy="46"/>
            </a:xfrm>
          </p:grpSpPr>
          <p:sp>
            <p:nvSpPr>
              <p:cNvPr id="16423" name="Line 11">
                <a:extLst>
                  <a:ext uri="{FF2B5EF4-FFF2-40B4-BE49-F238E27FC236}">
                    <a16:creationId xmlns:a16="http://schemas.microsoft.com/office/drawing/2014/main" id="{2C6A2C0C-774D-7948-972E-C16910C521E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24" name="Line 12">
                <a:extLst>
                  <a:ext uri="{FF2B5EF4-FFF2-40B4-BE49-F238E27FC236}">
                    <a16:creationId xmlns:a16="http://schemas.microsoft.com/office/drawing/2014/main" id="{D175F6A7-D530-8747-9C75-AF45774E6E3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6408" name="Group 13">
              <a:extLst>
                <a:ext uri="{FF2B5EF4-FFF2-40B4-BE49-F238E27FC236}">
                  <a16:creationId xmlns:a16="http://schemas.microsoft.com/office/drawing/2014/main" id="{241E8FC1-9431-914D-BA2B-F35F8616AF6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374900" y="2995613"/>
              <a:ext cx="73025" cy="73025"/>
              <a:chOff x="1292" y="2205"/>
              <a:chExt cx="46" cy="46"/>
            </a:xfrm>
          </p:grpSpPr>
          <p:sp>
            <p:nvSpPr>
              <p:cNvPr id="16421" name="Line 14">
                <a:extLst>
                  <a:ext uri="{FF2B5EF4-FFF2-40B4-BE49-F238E27FC236}">
                    <a16:creationId xmlns:a16="http://schemas.microsoft.com/office/drawing/2014/main" id="{59F6A22C-8ED6-284A-AC37-B66172BB131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22" name="Line 15">
                <a:extLst>
                  <a:ext uri="{FF2B5EF4-FFF2-40B4-BE49-F238E27FC236}">
                    <a16:creationId xmlns:a16="http://schemas.microsoft.com/office/drawing/2014/main" id="{44FB0663-023D-C749-BB54-C8515FEFF9C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6409" name="Group 16">
              <a:extLst>
                <a:ext uri="{FF2B5EF4-FFF2-40B4-BE49-F238E27FC236}">
                  <a16:creationId xmlns:a16="http://schemas.microsoft.com/office/drawing/2014/main" id="{C9088FA7-ADE3-0D47-8126-F6FBBAAD5F6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38500" y="3571875"/>
              <a:ext cx="73025" cy="73025"/>
              <a:chOff x="1292" y="2205"/>
              <a:chExt cx="46" cy="46"/>
            </a:xfrm>
          </p:grpSpPr>
          <p:sp>
            <p:nvSpPr>
              <p:cNvPr id="16419" name="Line 17">
                <a:extLst>
                  <a:ext uri="{FF2B5EF4-FFF2-40B4-BE49-F238E27FC236}">
                    <a16:creationId xmlns:a16="http://schemas.microsoft.com/office/drawing/2014/main" id="{DBE10BCA-1103-E74C-8EEB-E07B545DA1D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20" name="Line 18">
                <a:extLst>
                  <a:ext uri="{FF2B5EF4-FFF2-40B4-BE49-F238E27FC236}">
                    <a16:creationId xmlns:a16="http://schemas.microsoft.com/office/drawing/2014/main" id="{1349C968-FF7D-AC44-9EA1-6EED6072C1E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6410" name="Group 19">
              <a:extLst>
                <a:ext uri="{FF2B5EF4-FFF2-40B4-BE49-F238E27FC236}">
                  <a16:creationId xmlns:a16="http://schemas.microsoft.com/office/drawing/2014/main" id="{2E326912-2373-4F44-BD6E-C69502F62A7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86088" y="3933825"/>
              <a:ext cx="73025" cy="73025"/>
              <a:chOff x="1292" y="2205"/>
              <a:chExt cx="46" cy="46"/>
            </a:xfrm>
          </p:grpSpPr>
          <p:sp>
            <p:nvSpPr>
              <p:cNvPr id="16417" name="Line 20">
                <a:extLst>
                  <a:ext uri="{FF2B5EF4-FFF2-40B4-BE49-F238E27FC236}">
                    <a16:creationId xmlns:a16="http://schemas.microsoft.com/office/drawing/2014/main" id="{6A7D375F-70D6-0D47-8136-4913B4AFCF9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18" name="Line 21">
                <a:extLst>
                  <a:ext uri="{FF2B5EF4-FFF2-40B4-BE49-F238E27FC236}">
                    <a16:creationId xmlns:a16="http://schemas.microsoft.com/office/drawing/2014/main" id="{56FD5855-CECF-8948-A6CB-CEABD46DE46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6411" name="Group 22">
              <a:extLst>
                <a:ext uri="{FF2B5EF4-FFF2-40B4-BE49-F238E27FC236}">
                  <a16:creationId xmlns:a16="http://schemas.microsoft.com/office/drawing/2014/main" id="{EE3501C0-0ADF-4842-AF24-AA051E3DC0A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130550" y="2673350"/>
              <a:ext cx="73025" cy="73025"/>
              <a:chOff x="1292" y="2205"/>
              <a:chExt cx="46" cy="46"/>
            </a:xfrm>
          </p:grpSpPr>
          <p:sp>
            <p:nvSpPr>
              <p:cNvPr id="16415" name="Line 23">
                <a:extLst>
                  <a:ext uri="{FF2B5EF4-FFF2-40B4-BE49-F238E27FC236}">
                    <a16:creationId xmlns:a16="http://schemas.microsoft.com/office/drawing/2014/main" id="{48975C76-9CFA-F14A-B7A4-61884FB76B3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16" name="Line 24">
                <a:extLst>
                  <a:ext uri="{FF2B5EF4-FFF2-40B4-BE49-F238E27FC236}">
                    <a16:creationId xmlns:a16="http://schemas.microsoft.com/office/drawing/2014/main" id="{1097C5C1-8114-E74F-9E17-65059B8E4A5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6412" name="Rectangle 91">
              <a:extLst>
                <a:ext uri="{FF2B5EF4-FFF2-40B4-BE49-F238E27FC236}">
                  <a16:creationId xmlns:a16="http://schemas.microsoft.com/office/drawing/2014/main" id="{4FCEAB63-A3DA-E541-9CFB-66DF981C7A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24075" y="2600325"/>
              <a:ext cx="423514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pl-PL" altLang="en-US" sz="1800" b="0"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r>
                <a:rPr lang="pl-PL" altLang="en-US" sz="1800" b="0" baseline="-25000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endParaRPr lang="en-US" altLang="en-US" sz="1800" b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413" name="Rectangle 92">
              <a:extLst>
                <a:ext uri="{FF2B5EF4-FFF2-40B4-BE49-F238E27FC236}">
                  <a16:creationId xmlns:a16="http://schemas.microsoft.com/office/drawing/2014/main" id="{60D24542-A161-0841-AEF7-42137D4839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51050" y="3429000"/>
              <a:ext cx="423514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pl-PL" altLang="en-US" sz="1800" b="0"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r>
                <a:rPr lang="pl-PL" altLang="en-US" sz="1800" b="0" baseline="-25000"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endParaRPr lang="en-US" altLang="en-US" sz="1800" b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414" name="Rectangle 93">
              <a:extLst>
                <a:ext uri="{FF2B5EF4-FFF2-40B4-BE49-F238E27FC236}">
                  <a16:creationId xmlns:a16="http://schemas.microsoft.com/office/drawing/2014/main" id="{D7898DBF-6435-0B45-B44D-276A5584F4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40088" y="3500438"/>
              <a:ext cx="423514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pl-PL" altLang="en-US" sz="1800" b="0"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r>
                <a:rPr lang="pl-PL" altLang="en-US" sz="1800" b="0" baseline="-25000"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  <a:endParaRPr lang="en-US" altLang="en-US" sz="1800" b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aphicFrame>
        <p:nvGraphicFramePr>
          <p:cNvPr id="99" name="Object 5">
            <a:extLst>
              <a:ext uri="{FF2B5EF4-FFF2-40B4-BE49-F238E27FC236}">
                <a16:creationId xmlns:a16="http://schemas.microsoft.com/office/drawing/2014/main" id="{4D3C8DBD-D3C9-8F41-8CB7-F8A3D2A367F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738438" y="5508625"/>
          <a:ext cx="1449387" cy="36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19900900" imgH="4978400" progId="Equation.3">
                  <p:embed/>
                </p:oleObj>
              </mc:Choice>
              <mc:Fallback>
                <p:oleObj name="Equation" r:id="rId10" imgW="19900900" imgH="49784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38438" y="5508625"/>
                        <a:ext cx="1449387" cy="361950"/>
                      </a:xfrm>
                      <a:prstGeom prst="rect">
                        <a:avLst/>
                      </a:prstGeom>
                      <a:solidFill>
                        <a:schemeClr val="accent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0" name="Line 96">
            <a:extLst>
              <a:ext uri="{FF2B5EF4-FFF2-40B4-BE49-F238E27FC236}">
                <a16:creationId xmlns:a16="http://schemas.microsoft.com/office/drawing/2014/main" id="{D749DB28-899D-6143-B19E-9CA96E3AFCFD}"/>
              </a:ext>
            </a:extLst>
          </p:cNvPr>
          <p:cNvSpPr>
            <a:spLocks noChangeShapeType="1"/>
          </p:cNvSpPr>
          <p:nvPr/>
        </p:nvSpPr>
        <p:spPr bwMode="auto">
          <a:xfrm>
            <a:off x="1504950" y="2954338"/>
            <a:ext cx="3395663" cy="511175"/>
          </a:xfrm>
          <a:prstGeom prst="line">
            <a:avLst/>
          </a:prstGeom>
          <a:noFill/>
          <a:ln w="19050" cap="sq">
            <a:solidFill>
              <a:srgbClr val="FFFF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0" name="Line 46">
            <a:extLst>
              <a:ext uri="{FF2B5EF4-FFF2-40B4-BE49-F238E27FC236}">
                <a16:creationId xmlns:a16="http://schemas.microsoft.com/office/drawing/2014/main" id="{4B0190EC-2F35-284E-9672-757A8EA1C74C}"/>
              </a:ext>
            </a:extLst>
          </p:cNvPr>
          <p:cNvSpPr>
            <a:spLocks noChangeShapeType="1"/>
          </p:cNvSpPr>
          <p:nvPr/>
        </p:nvSpPr>
        <p:spPr bwMode="auto">
          <a:xfrm>
            <a:off x="1284288" y="3205163"/>
            <a:ext cx="36512" cy="1260475"/>
          </a:xfrm>
          <a:prstGeom prst="line">
            <a:avLst/>
          </a:prstGeom>
          <a:noFill/>
          <a:ln w="25400" cap="sq">
            <a:solidFill>
              <a:srgbClr val="FFFF00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3" name="Line 46">
            <a:extLst>
              <a:ext uri="{FF2B5EF4-FFF2-40B4-BE49-F238E27FC236}">
                <a16:creationId xmlns:a16="http://schemas.microsoft.com/office/drawing/2014/main" id="{7D85D075-E308-984A-AA73-D21FDD4611D6}"/>
              </a:ext>
            </a:extLst>
          </p:cNvPr>
          <p:cNvSpPr>
            <a:spLocks noChangeShapeType="1"/>
          </p:cNvSpPr>
          <p:nvPr/>
        </p:nvSpPr>
        <p:spPr bwMode="auto">
          <a:xfrm>
            <a:off x="5265738" y="3684588"/>
            <a:ext cx="182562" cy="895350"/>
          </a:xfrm>
          <a:prstGeom prst="line">
            <a:avLst/>
          </a:prstGeom>
          <a:noFill/>
          <a:ln w="25400" cap="sq">
            <a:solidFill>
              <a:srgbClr val="FFFF00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7" name="Text Box 26">
            <a:extLst>
              <a:ext uri="{FF2B5EF4-FFF2-40B4-BE49-F238E27FC236}">
                <a16:creationId xmlns:a16="http://schemas.microsoft.com/office/drawing/2014/main" id="{A81DB5C4-49AA-CC4F-9B56-DEE8A00A3A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88088" y="1019175"/>
            <a:ext cx="3505200" cy="1063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en-US" sz="2100" b="0">
                <a:latin typeface="Arial" panose="020B0604020202020204" pitchFamily="34" charset="0"/>
                <a:cs typeface="Arial" panose="020B0604020202020204" pitchFamily="34" charset="0"/>
              </a:rPr>
              <a:t>1. Find a set of   </a:t>
            </a:r>
            <a:br>
              <a:rPr lang="en-US" altLang="en-US" sz="2100" b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en-US" sz="2100" b="0">
                <a:latin typeface="Arial" panose="020B0604020202020204" pitchFamily="34" charset="0"/>
                <a:cs typeface="Arial" panose="020B0604020202020204" pitchFamily="34" charset="0"/>
              </a:rPr>
              <a:t>    distinctive key-</a:t>
            </a:r>
            <a:br>
              <a:rPr lang="en-US" altLang="en-US" sz="2100" b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en-US" sz="2100" b="0">
                <a:latin typeface="Arial" panose="020B0604020202020204" pitchFamily="34" charset="0"/>
                <a:cs typeface="Arial" panose="020B0604020202020204" pitchFamily="34" charset="0"/>
              </a:rPr>
              <a:t>    points </a:t>
            </a:r>
            <a:endParaRPr lang="en-US" altLang="en-US" sz="1800" b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8" name="Text Box 26">
            <a:extLst>
              <a:ext uri="{FF2B5EF4-FFF2-40B4-BE49-F238E27FC236}">
                <a16:creationId xmlns:a16="http://schemas.microsoft.com/office/drawing/2014/main" id="{6FA54999-CEAF-2843-B016-A911EEFCD0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88088" y="2971800"/>
            <a:ext cx="2782887" cy="1063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en-US" sz="2100" b="0">
                <a:latin typeface="Arial" panose="020B0604020202020204" pitchFamily="34" charset="0"/>
                <a:cs typeface="Arial" panose="020B0604020202020204" pitchFamily="34" charset="0"/>
              </a:rPr>
              <a:t>3. Extract and </a:t>
            </a:r>
            <a:br>
              <a:rPr lang="en-US" altLang="en-US" sz="2100" b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en-US" sz="2100" b="0">
                <a:latin typeface="Arial" panose="020B0604020202020204" pitchFamily="34" charset="0"/>
                <a:cs typeface="Arial" panose="020B0604020202020204" pitchFamily="34" charset="0"/>
              </a:rPr>
              <a:t>    normalize the    </a:t>
            </a:r>
            <a:br>
              <a:rPr lang="en-US" altLang="en-US" sz="2100" b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en-US" sz="2100" b="0">
                <a:latin typeface="Arial" panose="020B0604020202020204" pitchFamily="34" charset="0"/>
                <a:cs typeface="Arial" panose="020B0604020202020204" pitchFamily="34" charset="0"/>
              </a:rPr>
              <a:t>    region content  </a:t>
            </a:r>
            <a:endParaRPr lang="en-US" altLang="en-US" sz="1800" b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9" name="Text Box 26">
            <a:extLst>
              <a:ext uri="{FF2B5EF4-FFF2-40B4-BE49-F238E27FC236}">
                <a16:creationId xmlns:a16="http://schemas.microsoft.com/office/drawing/2014/main" id="{C82B3CCB-FC87-EE49-BB0F-418566FD6B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88088" y="1981200"/>
            <a:ext cx="3111500" cy="1063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en-US" sz="2100" b="0">
                <a:latin typeface="Arial" panose="020B0604020202020204" pitchFamily="34" charset="0"/>
                <a:cs typeface="Arial" panose="020B0604020202020204" pitchFamily="34" charset="0"/>
              </a:rPr>
              <a:t>2. Define a region </a:t>
            </a:r>
            <a:br>
              <a:rPr lang="en-US" altLang="en-US" sz="2100" b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en-US" sz="2100" b="0">
                <a:latin typeface="Arial" panose="020B0604020202020204" pitchFamily="34" charset="0"/>
                <a:cs typeface="Arial" panose="020B0604020202020204" pitchFamily="34" charset="0"/>
              </a:rPr>
              <a:t>    around each </a:t>
            </a:r>
            <a:br>
              <a:rPr lang="en-US" altLang="en-US" sz="2100" b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en-US" sz="2100" b="0">
                <a:latin typeface="Arial" panose="020B0604020202020204" pitchFamily="34" charset="0"/>
                <a:cs typeface="Arial" panose="020B0604020202020204" pitchFamily="34" charset="0"/>
              </a:rPr>
              <a:t>    keypoint   </a:t>
            </a:r>
            <a:endParaRPr lang="en-US" altLang="en-US" sz="1800" b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0" name="Text Box 26">
            <a:extLst>
              <a:ext uri="{FF2B5EF4-FFF2-40B4-BE49-F238E27FC236}">
                <a16:creationId xmlns:a16="http://schemas.microsoft.com/office/drawing/2014/main" id="{6BEF0552-FF85-F042-81E5-9C48161203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88088" y="3962400"/>
            <a:ext cx="3001962" cy="1063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en-US" sz="2100" b="0">
                <a:latin typeface="Arial" panose="020B0604020202020204" pitchFamily="34" charset="0"/>
                <a:cs typeface="Arial" panose="020B0604020202020204" pitchFamily="34" charset="0"/>
              </a:rPr>
              <a:t>4. Compute a local </a:t>
            </a:r>
            <a:br>
              <a:rPr lang="en-US" altLang="en-US" sz="2100" b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en-US" sz="2100" b="0">
                <a:latin typeface="Arial" panose="020B0604020202020204" pitchFamily="34" charset="0"/>
                <a:cs typeface="Arial" panose="020B0604020202020204" pitchFamily="34" charset="0"/>
              </a:rPr>
              <a:t>    descriptor from the </a:t>
            </a:r>
            <a:br>
              <a:rPr lang="en-US" altLang="en-US" sz="2100" b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en-US" sz="2100" b="0">
                <a:latin typeface="Arial" panose="020B0604020202020204" pitchFamily="34" charset="0"/>
                <a:cs typeface="Arial" panose="020B0604020202020204" pitchFamily="34" charset="0"/>
              </a:rPr>
              <a:t>    normalized region</a:t>
            </a:r>
            <a:endParaRPr lang="en-US" altLang="en-US" sz="1800" b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1" name="Text Box 26">
            <a:extLst>
              <a:ext uri="{FF2B5EF4-FFF2-40B4-BE49-F238E27FC236}">
                <a16:creationId xmlns:a16="http://schemas.microsoft.com/office/drawing/2014/main" id="{FF4631CB-A24E-974E-9E4B-1DA3D0BDD3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88088" y="4953000"/>
            <a:ext cx="3001962" cy="741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en-US" sz="2100" b="0">
                <a:latin typeface="Arial" panose="020B0604020202020204" pitchFamily="34" charset="0"/>
                <a:cs typeface="Arial" panose="020B0604020202020204" pitchFamily="34" charset="0"/>
              </a:rPr>
              <a:t>5. Match local </a:t>
            </a:r>
            <a:br>
              <a:rPr lang="en-US" altLang="en-US" sz="2100" b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en-US" sz="2100" b="0">
                <a:latin typeface="Arial" panose="020B0604020202020204" pitchFamily="34" charset="0"/>
                <a:cs typeface="Arial" panose="020B0604020202020204" pitchFamily="34" charset="0"/>
              </a:rPr>
              <a:t>    descriptors</a:t>
            </a:r>
            <a:endParaRPr lang="en-US" altLang="en-US" sz="1800" b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3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8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" grpId="0" animBg="1"/>
      <p:bldP spid="46" grpId="0" animBg="1"/>
      <p:bldP spid="10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A^T A = &#10;\left[&#10;\begin{array}{cc}&#10;\sum I_x I_x &amp; \sum I_x I_y \\&#10;\sum I_x I_y &amp; \sum I_y I_y&#10;\end{array}&#10;\right]&#10;=&#10;\sum&#10;\left[&#10;\begin{array}{c}&#10;I_x  \\&#10;I_y&#10;\end{array}&#10;\right]&#10;[I_x~I_y]&#10;=&#10;\sum \nabla I (\nabla I)^T&#10;\]&#10;\end{document}&#10;"/>
  <p:tag name="EXTERNALNAME" val="Edittex"/>
  <p:tag name="BLEND" val="False"/>
  <p:tag name="TRANSPARENT" val="False"/>
  <p:tag name="BITMAPFORMAT" val="bmp256"/>
  <p:tag name="DEBUGINTERACTIVE" val="True"/>
  <p:tag name="ORIGWIDTH" val="2141.125"/>
</p:tagLst>
</file>

<file path=ppt/theme/theme1.xml><?xml version="1.0" encoding="utf-8"?>
<a:theme xmlns:a="http://schemas.openxmlformats.org/drawingml/2006/main" name="UC Merced Blu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 Theme">
      <a:majorFont>
        <a:latin typeface="CosmosBQ-Light"/>
        <a:ea typeface=""/>
        <a:cs typeface=""/>
      </a:majorFont>
      <a:minorFont>
        <a:latin typeface="CosmosBQ-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UC Merced Blue</Template>
  <TotalTime>18387</TotalTime>
  <Words>2143</Words>
  <Application>Microsoft Macintosh PowerPoint</Application>
  <PresentationFormat>Overhead</PresentationFormat>
  <Paragraphs>398</Paragraphs>
  <Slides>61</Slides>
  <Notes>46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3</vt:i4>
      </vt:variant>
      <vt:variant>
        <vt:lpstr>Slide Titles</vt:lpstr>
      </vt:variant>
      <vt:variant>
        <vt:i4>61</vt:i4>
      </vt:variant>
    </vt:vector>
  </HeadingPairs>
  <TitlesOfParts>
    <vt:vector size="73" baseType="lpstr">
      <vt:lpstr>Arial Unicode MS</vt:lpstr>
      <vt:lpstr>CosmosBQ-Light</vt:lpstr>
      <vt:lpstr>Arial</vt:lpstr>
      <vt:lpstr>Calibri</vt:lpstr>
      <vt:lpstr>Symbol</vt:lpstr>
      <vt:lpstr>Tahoma</vt:lpstr>
      <vt:lpstr>Times New Roman</vt:lpstr>
      <vt:lpstr>Wingdings</vt:lpstr>
      <vt:lpstr>UC Merced Blue</vt:lpstr>
      <vt:lpstr>Equation</vt:lpstr>
      <vt:lpstr>Image</vt:lpstr>
      <vt:lpstr>Bitmap Image</vt:lpstr>
      <vt:lpstr>CSE 185  Introduction to Computer Vision</vt:lpstr>
      <vt:lpstr>Local features</vt:lpstr>
      <vt:lpstr>Correspondence across views</vt:lpstr>
      <vt:lpstr>Example: estimating fundamental matrix that corresponds two views</vt:lpstr>
      <vt:lpstr>Example: structure from motion</vt:lpstr>
      <vt:lpstr>Applications  </vt:lpstr>
      <vt:lpstr>Interest points</vt:lpstr>
      <vt:lpstr>Interest points</vt:lpstr>
      <vt:lpstr>Keypoint matching</vt:lpstr>
      <vt:lpstr>Goals for keypoints</vt:lpstr>
      <vt:lpstr>Key trade-offs</vt:lpstr>
      <vt:lpstr>Invariant local features</vt:lpstr>
      <vt:lpstr>Natural Language </vt:lpstr>
      <vt:lpstr>Choosing interest points</vt:lpstr>
      <vt:lpstr>Choosing interest points</vt:lpstr>
      <vt:lpstr>Feature extraction: Corners</vt:lpstr>
      <vt:lpstr>Why extract features?</vt:lpstr>
      <vt:lpstr>Local features: main components</vt:lpstr>
      <vt:lpstr>Characteristics of good features</vt:lpstr>
      <vt:lpstr>Interest operator repeatability</vt:lpstr>
      <vt:lpstr>Descriptor distinctiveness</vt:lpstr>
      <vt:lpstr>Local features: main components</vt:lpstr>
      <vt:lpstr>Many detectors</vt:lpstr>
      <vt:lpstr>Corner detection</vt:lpstr>
      <vt:lpstr>Finding corners</vt:lpstr>
      <vt:lpstr>Corner detection: Mathematics</vt:lpstr>
      <vt:lpstr>Corner detection: Mathematics</vt:lpstr>
      <vt:lpstr>Corner detection: Mathematics</vt:lpstr>
      <vt:lpstr>Moravec corner detector</vt:lpstr>
      <vt:lpstr>Moravec corner detector</vt:lpstr>
      <vt:lpstr>Problem of Moravec detector</vt:lpstr>
      <vt:lpstr>Corner detection: Mathematics</vt:lpstr>
      <vt:lpstr>Corner detection: Mathematics</vt:lpstr>
      <vt:lpstr>Taylor series</vt:lpstr>
      <vt:lpstr>Taylor expansion</vt:lpstr>
      <vt:lpstr>Corner detection: Mathematics</vt:lpstr>
      <vt:lpstr>Corner detection: Mathematics</vt:lpstr>
      <vt:lpstr>Corner detection: Mathematics</vt:lpstr>
      <vt:lpstr>Simpler Derivation of E(u,v)</vt:lpstr>
      <vt:lpstr>Corners as distinctive Interest Points</vt:lpstr>
      <vt:lpstr>Interpreting the second moment matrix</vt:lpstr>
      <vt:lpstr>Interpreting the second moment matrix</vt:lpstr>
      <vt:lpstr>Interpreting the second moment matrix</vt:lpstr>
      <vt:lpstr>Interpreting the second moment matrix</vt:lpstr>
      <vt:lpstr>Visualization of second moment matrices</vt:lpstr>
      <vt:lpstr>Visualization of second moment matrices</vt:lpstr>
      <vt:lpstr>Interpreting the eigenvalues</vt:lpstr>
      <vt:lpstr>Corner response function</vt:lpstr>
      <vt:lpstr>Harris corner detector</vt:lpstr>
      <vt:lpstr>Harris corner detector [Harris88]</vt:lpstr>
      <vt:lpstr>Harris Detector: Steps</vt:lpstr>
      <vt:lpstr>Harris Detector: Steps</vt:lpstr>
      <vt:lpstr>Harris Detector: Steps</vt:lpstr>
      <vt:lpstr>Harris Detector: Steps</vt:lpstr>
      <vt:lpstr>Harris Detector: Steps</vt:lpstr>
      <vt:lpstr>Invariance and covariance</vt:lpstr>
      <vt:lpstr>Affine intensity change</vt:lpstr>
      <vt:lpstr>Image translation</vt:lpstr>
      <vt:lpstr>Image rotation</vt:lpstr>
      <vt:lpstr>Scaling</vt:lpstr>
      <vt:lpstr>More local features </vt:lpstr>
    </vt:vector>
  </TitlesOfParts>
  <Company>Georgia Tech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Invariant features</dc:title>
  <dc:creator>Frank Dellaert</dc:creator>
  <cp:lastModifiedBy>Ming-Hsuan Yang</cp:lastModifiedBy>
  <cp:revision>296</cp:revision>
  <cp:lastPrinted>2006-10-19T13:24:17Z</cp:lastPrinted>
  <dcterms:created xsi:type="dcterms:W3CDTF">1999-03-10T02:10:15Z</dcterms:created>
  <dcterms:modified xsi:type="dcterms:W3CDTF">2023-02-28T21:36:34Z</dcterms:modified>
</cp:coreProperties>
</file>